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handoutMasterIdLst>
    <p:handoutMasterId r:id="rId62"/>
  </p:handoutMasterIdLst>
  <p:sldIdLst>
    <p:sldId id="258" r:id="rId5"/>
    <p:sldId id="270" r:id="rId6"/>
    <p:sldId id="274" r:id="rId7"/>
    <p:sldId id="276" r:id="rId8"/>
    <p:sldId id="275" r:id="rId9"/>
    <p:sldId id="278" r:id="rId10"/>
    <p:sldId id="279" r:id="rId11"/>
    <p:sldId id="328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6" r:id="rId27"/>
    <p:sldId id="294" r:id="rId28"/>
    <p:sldId id="329" r:id="rId29"/>
    <p:sldId id="295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me" initials="H" lastIdx="1" clrIdx="0">
    <p:extLst>
      <p:ext uri="{19B8F6BF-5375-455C-9EA6-DF929625EA0E}">
        <p15:presenceInfo xmlns:p15="http://schemas.microsoft.com/office/powerpoint/2012/main" userId="Hom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A429"/>
    <a:srgbClr val="005024"/>
    <a:srgbClr val="002A5E"/>
    <a:srgbClr val="FCCA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88" d="100"/>
          <a:sy n="88" d="100"/>
        </p:scale>
        <p:origin x="876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264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commentAuthors" Target="commentAuthors.xml"/><Relationship Id="rId68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</dgm:ptLst>
  <dgm:cxnLst>
    <dgm:cxn modelId="{EE572601-6DC2-49B4-8C57-F3C30DBEA2BF}" type="presOf" srcId="{259FA89E-AABF-4733-96C7-48816ABA025B}" destId="{1523E619-32ED-4517-B190-9B6D8F099C3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98E1E891-978F-4E7A-8E0F-AE5912C79856}">
      <dgm:prSet/>
      <dgm:spPr/>
      <dgm:t>
        <a:bodyPr/>
        <a:lstStyle/>
        <a:p>
          <a:r>
            <a:rPr lang="pt-BR" dirty="0" smtClean="0"/>
            <a:t>ETL consome 70% do esforço</a:t>
          </a:r>
          <a:endParaRPr lang="pt-BR" dirty="0"/>
        </a:p>
      </dgm:t>
    </dgm:pt>
    <dgm:pt modelId="{7150D3BA-8FB1-4317-AEA2-D1160F06AB64}" type="parTrans" cxnId="{4C7C5474-8D28-410D-9561-74433E2ADEEE}">
      <dgm:prSet/>
      <dgm:spPr/>
      <dgm:t>
        <a:bodyPr/>
        <a:lstStyle/>
        <a:p>
          <a:endParaRPr lang="pt-BR"/>
        </a:p>
      </dgm:t>
    </dgm:pt>
    <dgm:pt modelId="{7D43C4D9-6141-4022-8B2E-03E951F91272}" type="sibTrans" cxnId="{4C7C5474-8D28-410D-9561-74433E2ADEEE}">
      <dgm:prSet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E56D1185-C7EB-4125-8A2F-E9A6148D04E3}" type="pres">
      <dgm:prSet presAssocID="{98E1E891-978F-4E7A-8E0F-AE5912C7985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91A4F53-52F3-43D8-9FCB-FFF4239C08F5}" type="presOf" srcId="{98E1E891-978F-4E7A-8E0F-AE5912C79856}" destId="{E56D1185-C7EB-4125-8A2F-E9A6148D04E3}" srcOrd="0" destOrd="0" presId="urn:microsoft.com/office/officeart/2005/8/layout/vList2"/>
    <dgm:cxn modelId="{CB4ED88D-7539-4503-88EF-045701867BF4}" type="presOf" srcId="{259FA89E-AABF-4733-96C7-48816ABA025B}" destId="{1523E619-32ED-4517-B190-9B6D8F099C31}" srcOrd="0" destOrd="0" presId="urn:microsoft.com/office/officeart/2005/8/layout/vList2"/>
    <dgm:cxn modelId="{4C7C5474-8D28-410D-9561-74433E2ADEEE}" srcId="{259FA89E-AABF-4733-96C7-48816ABA025B}" destId="{98E1E891-978F-4E7A-8E0F-AE5912C79856}" srcOrd="0" destOrd="0" parTransId="{7150D3BA-8FB1-4317-AEA2-D1160F06AB64}" sibTransId="{7D43C4D9-6141-4022-8B2E-03E951F91272}"/>
    <dgm:cxn modelId="{8ABB39E0-9816-4A81-9C7B-DC0BB11BE4CE}" type="presParOf" srcId="{1523E619-32ED-4517-B190-9B6D8F099C31}" destId="{E56D1185-C7EB-4125-8A2F-E9A6148D04E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6D1185-C7EB-4125-8A2F-E9A6148D04E3}">
      <dsp:nvSpPr>
        <dsp:cNvPr id="0" name=""/>
        <dsp:cNvSpPr/>
      </dsp:nvSpPr>
      <dsp:spPr>
        <a:xfrm>
          <a:off x="0" y="1540"/>
          <a:ext cx="8809696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 smtClean="0"/>
            <a:t>ETL consome 70% do esforço</a:t>
          </a:r>
          <a:endParaRPr lang="pt-BR" sz="2800" kern="1200" dirty="0"/>
        </a:p>
      </dsp:txBody>
      <dsp:txXfrm>
        <a:off x="32784" y="34324"/>
        <a:ext cx="8744128" cy="6060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C5A16E-C4C3-4413-AAC0-F9B60CAA866F}" type="datetimeFigureOut">
              <a:rPr lang="pt-BR" smtClean="0"/>
              <a:t>21/11/2017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4B9F6-0695-4EE9-A2B7-A50A5FB1E8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48098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 userDrawn="1"/>
        </p:nvSpPr>
        <p:spPr>
          <a:xfrm>
            <a:off x="0" y="-1"/>
            <a:ext cx="9144000" cy="6708057"/>
          </a:xfrm>
          <a:prstGeom prst="rect">
            <a:avLst/>
          </a:prstGeom>
          <a:solidFill>
            <a:srgbClr val="002A5E"/>
          </a:solidFill>
          <a:ln>
            <a:solidFill>
              <a:srgbClr val="002A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 dirty="0"/>
          </a:p>
        </p:txBody>
      </p:sp>
      <p:sp>
        <p:nvSpPr>
          <p:cNvPr id="13" name="Subtítulo 1"/>
          <p:cNvSpPr>
            <a:spLocks noGrp="1"/>
          </p:cNvSpPr>
          <p:nvPr>
            <p:ph type="subTitle" idx="1"/>
          </p:nvPr>
        </p:nvSpPr>
        <p:spPr>
          <a:xfrm>
            <a:off x="6000418" y="5301210"/>
            <a:ext cx="2859626" cy="646331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  <p:sp>
        <p:nvSpPr>
          <p:cNvPr id="14" name="Título 2"/>
          <p:cNvSpPr>
            <a:spLocks noGrp="1"/>
          </p:cNvSpPr>
          <p:nvPr>
            <p:ph type="title"/>
          </p:nvPr>
        </p:nvSpPr>
        <p:spPr>
          <a:xfrm>
            <a:off x="899592" y="1700808"/>
            <a:ext cx="7960452" cy="2448272"/>
          </a:xfrm>
        </p:spPr>
        <p:txBody>
          <a:bodyPr>
            <a:normAutofit/>
          </a:bodyPr>
          <a:lstStyle>
            <a:lvl1pPr>
              <a:defRPr sz="5400" b="1" baseline="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pic>
        <p:nvPicPr>
          <p:cNvPr id="21" name="Picture 19" descr="&#10;circulos2.wmf                                                  0004C527KARIN                          00000000:"/>
          <p:cNvPicPr>
            <a:picLocks noChangeAspect="1" noChangeArrowheads="1"/>
          </p:cNvPicPr>
          <p:nvPr userDrawn="1"/>
        </p:nvPicPr>
        <p:blipFill>
          <a:blip r:embed="rId2" cstate="print">
            <a:lum bright="-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80595" flipH="1" flipV="1">
            <a:off x="-309859" y="4693007"/>
            <a:ext cx="2266387" cy="204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0000"/>
                  </a:srgbClr>
                </a:solidFill>
              </a14:hiddenFill>
            </a:ext>
          </a:extLst>
        </p:spPr>
      </p:pic>
      <p:sp>
        <p:nvSpPr>
          <p:cNvPr id="7" name="Retângulo 6"/>
          <p:cNvSpPr/>
          <p:nvPr userDrawn="1"/>
        </p:nvSpPr>
        <p:spPr>
          <a:xfrm>
            <a:off x="0" y="6235700"/>
            <a:ext cx="9144000" cy="622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 dirty="0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461" y="6314110"/>
            <a:ext cx="805771" cy="469306"/>
          </a:xfrm>
          <a:prstGeom prst="rect">
            <a:avLst/>
          </a:prstGeom>
        </p:spPr>
      </p:pic>
      <p:sp>
        <p:nvSpPr>
          <p:cNvPr id="9" name="CaixaDeTexto 8"/>
          <p:cNvSpPr txBox="1"/>
          <p:nvPr userDrawn="1"/>
        </p:nvSpPr>
        <p:spPr>
          <a:xfrm>
            <a:off x="5748858" y="6294954"/>
            <a:ext cx="2496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400" dirty="0">
                <a:solidFill>
                  <a:srgbClr val="002A5E"/>
                </a:solidFill>
              </a:rPr>
              <a:t>Empresa</a:t>
            </a:r>
            <a:r>
              <a:rPr lang="pt-BR" sz="1400" baseline="0" dirty="0">
                <a:solidFill>
                  <a:srgbClr val="002A5E"/>
                </a:solidFill>
              </a:rPr>
              <a:t> de Pesquisa Energética</a:t>
            </a:r>
          </a:p>
          <a:p>
            <a:pPr algn="r"/>
            <a:r>
              <a:rPr lang="pt-BR" sz="1400" baseline="0" dirty="0">
                <a:solidFill>
                  <a:srgbClr val="002A5E"/>
                </a:solidFill>
              </a:rPr>
              <a:t>Ministério de Minas e Energia</a:t>
            </a:r>
            <a:endParaRPr lang="pt-BR" sz="1400" dirty="0">
              <a:solidFill>
                <a:srgbClr val="002A5E"/>
              </a:solidFill>
            </a:endParaRPr>
          </a:p>
        </p:txBody>
      </p:sp>
      <p:pic>
        <p:nvPicPr>
          <p:cNvPr id="19" name="Picture 19" descr="&#10;circulos2.wmf                                                  0004C527KARIN                          00000000:"/>
          <p:cNvPicPr>
            <a:picLocks noChangeAspect="1" noChangeArrowheads="1"/>
          </p:cNvPicPr>
          <p:nvPr userDrawn="1"/>
        </p:nvPicPr>
        <p:blipFill>
          <a:blip r:embed="rId2" cstate="print">
            <a:lum bright="-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69780">
            <a:off x="7327719" y="-478741"/>
            <a:ext cx="2069782" cy="193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0000"/>
                  </a:s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436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 userDrawn="1"/>
        </p:nvSpPr>
        <p:spPr>
          <a:xfrm>
            <a:off x="-5236" y="0"/>
            <a:ext cx="9144000" cy="6708056"/>
          </a:xfrm>
          <a:prstGeom prst="rect">
            <a:avLst/>
          </a:prstGeom>
          <a:solidFill>
            <a:srgbClr val="002A5E"/>
          </a:solidFill>
          <a:ln>
            <a:solidFill>
              <a:srgbClr val="002A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 dirty="0"/>
          </a:p>
        </p:txBody>
      </p:sp>
      <p:sp>
        <p:nvSpPr>
          <p:cNvPr id="14" name="Título 2"/>
          <p:cNvSpPr>
            <a:spLocks noGrp="1"/>
          </p:cNvSpPr>
          <p:nvPr>
            <p:ph type="title"/>
          </p:nvPr>
        </p:nvSpPr>
        <p:spPr>
          <a:xfrm>
            <a:off x="2739187" y="2391348"/>
            <a:ext cx="6116844" cy="2448272"/>
          </a:xfrm>
        </p:spPr>
        <p:txBody>
          <a:bodyPr>
            <a:normAutofit/>
          </a:bodyPr>
          <a:lstStyle>
            <a:lvl1pPr algn="r">
              <a:defRPr sz="4800" b="1" baseline="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pic>
        <p:nvPicPr>
          <p:cNvPr id="19" name="Picture 19" descr="&#10;circulos2.wmf                                                  0004C527KARIN                          00000000:"/>
          <p:cNvPicPr>
            <a:picLocks noChangeAspect="1" noChangeArrowheads="1"/>
          </p:cNvPicPr>
          <p:nvPr userDrawn="1"/>
        </p:nvPicPr>
        <p:blipFill>
          <a:blip r:embed="rId2" cstate="print">
            <a:lum bright="-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80595" flipH="1" flipV="1">
            <a:off x="-309859" y="4693007"/>
            <a:ext cx="2266387" cy="204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0000"/>
                  </a:srgbClr>
                </a:solidFill>
              </a14:hiddenFill>
            </a:ext>
          </a:extLst>
        </p:spPr>
      </p:pic>
      <p:sp>
        <p:nvSpPr>
          <p:cNvPr id="7" name="Retângulo 6"/>
          <p:cNvSpPr/>
          <p:nvPr userDrawn="1"/>
        </p:nvSpPr>
        <p:spPr>
          <a:xfrm>
            <a:off x="0" y="6235700"/>
            <a:ext cx="9144000" cy="622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 dirty="0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461" y="6314110"/>
            <a:ext cx="805771" cy="469306"/>
          </a:xfrm>
          <a:prstGeom prst="rect">
            <a:avLst/>
          </a:prstGeom>
        </p:spPr>
      </p:pic>
      <p:sp>
        <p:nvSpPr>
          <p:cNvPr id="9" name="CaixaDeTexto 8"/>
          <p:cNvSpPr txBox="1"/>
          <p:nvPr userDrawn="1"/>
        </p:nvSpPr>
        <p:spPr>
          <a:xfrm>
            <a:off x="5748858" y="6294954"/>
            <a:ext cx="2496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400" dirty="0">
                <a:solidFill>
                  <a:srgbClr val="002A5E"/>
                </a:solidFill>
              </a:rPr>
              <a:t>Empresa</a:t>
            </a:r>
            <a:r>
              <a:rPr lang="pt-BR" sz="1400" baseline="0" dirty="0">
                <a:solidFill>
                  <a:srgbClr val="002A5E"/>
                </a:solidFill>
              </a:rPr>
              <a:t> de Pesquisa Energética</a:t>
            </a:r>
          </a:p>
          <a:p>
            <a:pPr algn="r"/>
            <a:r>
              <a:rPr lang="pt-BR" sz="1400" baseline="0" dirty="0">
                <a:solidFill>
                  <a:srgbClr val="002A5E"/>
                </a:solidFill>
              </a:rPr>
              <a:t>Ministério de Minas e Energia</a:t>
            </a:r>
            <a:endParaRPr lang="pt-BR" sz="1400" dirty="0">
              <a:solidFill>
                <a:srgbClr val="002A5E"/>
              </a:solidFill>
            </a:endParaRPr>
          </a:p>
        </p:txBody>
      </p:sp>
      <p:sp>
        <p:nvSpPr>
          <p:cNvPr id="16" name="CaixaDeTexto 15"/>
          <p:cNvSpPr txBox="1"/>
          <p:nvPr userDrawn="1"/>
        </p:nvSpPr>
        <p:spPr>
          <a:xfrm>
            <a:off x="224970" y="6285076"/>
            <a:ext cx="3287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sz="1400" dirty="0">
                <a:solidFill>
                  <a:schemeClr val="accent1">
                    <a:lumMod val="50000"/>
                  </a:schemeClr>
                </a:solidFill>
              </a:rPr>
              <a:t>7º Edição do Café na EPE </a:t>
            </a:r>
          </a:p>
          <a:p>
            <a:pPr algn="l"/>
            <a:r>
              <a:rPr lang="pt-BR" sz="1400" dirty="0">
                <a:solidFill>
                  <a:schemeClr val="accent1">
                    <a:lumMod val="50000"/>
                  </a:schemeClr>
                </a:solidFill>
              </a:rPr>
              <a:t>Gestão do</a:t>
            </a:r>
            <a:r>
              <a:rPr lang="pt-BR" sz="1400" baseline="0" dirty="0">
                <a:solidFill>
                  <a:schemeClr val="accent1">
                    <a:lumMod val="50000"/>
                  </a:schemeClr>
                </a:solidFill>
              </a:rPr>
              <a:t> Conhecimento nas Organizações</a:t>
            </a:r>
            <a:endParaRPr lang="pt-BR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Picture 19" descr="&#10;circulos2.wmf                                                  0004C527KARIN                          00000000:"/>
          <p:cNvPicPr>
            <a:picLocks noChangeAspect="1" noChangeArrowheads="1"/>
          </p:cNvPicPr>
          <p:nvPr userDrawn="1"/>
        </p:nvPicPr>
        <p:blipFill>
          <a:blip r:embed="rId2" cstate="print">
            <a:lum bright="-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69780">
            <a:off x="7327719" y="-478741"/>
            <a:ext cx="2069782" cy="193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0000"/>
                  </a:s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136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9981"/>
            <a:ext cx="8888663" cy="881063"/>
          </a:xfrm>
        </p:spPr>
        <p:txBody>
          <a:bodyPr>
            <a:normAutofit/>
          </a:bodyPr>
          <a:lstStyle>
            <a:lvl1pPr>
              <a:defRPr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644" y="1023929"/>
            <a:ext cx="8775020" cy="509309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12" name="CaixaDeTexto 11"/>
          <p:cNvSpPr txBox="1"/>
          <p:nvPr userDrawn="1"/>
        </p:nvSpPr>
        <p:spPr>
          <a:xfrm>
            <a:off x="224971" y="6285076"/>
            <a:ext cx="2153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sz="1400" dirty="0" smtClean="0">
                <a:solidFill>
                  <a:srgbClr val="FCCA80"/>
                </a:solidFill>
              </a:rPr>
              <a:t>Excel</a:t>
            </a:r>
            <a:r>
              <a:rPr lang="pt-BR" sz="1400" baseline="0" dirty="0" smtClean="0">
                <a:solidFill>
                  <a:srgbClr val="FCCA80"/>
                </a:solidFill>
              </a:rPr>
              <a:t> para </a:t>
            </a:r>
            <a:r>
              <a:rPr lang="pt-BR" sz="1400" dirty="0" smtClean="0">
                <a:solidFill>
                  <a:srgbClr val="FCCA80"/>
                </a:solidFill>
              </a:rPr>
              <a:t>BI Self Service</a:t>
            </a:r>
            <a:endParaRPr lang="pt-BR" sz="1400" dirty="0">
              <a:solidFill>
                <a:srgbClr val="FCCA80"/>
              </a:solidFill>
            </a:endParaRPr>
          </a:p>
          <a:p>
            <a:pPr algn="l"/>
            <a:r>
              <a:rPr lang="pt-BR" sz="1400" dirty="0" smtClean="0">
                <a:solidFill>
                  <a:srgbClr val="FCCA80"/>
                </a:solidFill>
              </a:rPr>
              <a:t>Aula 5: Power Query básico</a:t>
            </a:r>
            <a:endParaRPr lang="pt-BR" sz="1400" dirty="0">
              <a:solidFill>
                <a:srgbClr val="FCCA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87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wmf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2250" y="187327"/>
            <a:ext cx="8836980" cy="815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968" y="1556084"/>
            <a:ext cx="8690262" cy="4605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3"/>
          </p:nvPr>
        </p:nvSpPr>
        <p:spPr>
          <a:xfrm>
            <a:off x="222250" y="925764"/>
            <a:ext cx="8836981" cy="3715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l"/>
            <a:r>
              <a:rPr lang="pt-BR"/>
              <a:t> Subtítulo mestre</a:t>
            </a:r>
            <a:endParaRPr lang="pt-BR" dirty="0"/>
          </a:p>
        </p:txBody>
      </p:sp>
      <p:sp>
        <p:nvSpPr>
          <p:cNvPr id="11" name="Retângulo 10"/>
          <p:cNvSpPr/>
          <p:nvPr userDrawn="1"/>
        </p:nvSpPr>
        <p:spPr>
          <a:xfrm>
            <a:off x="0" y="6235700"/>
            <a:ext cx="9144000" cy="622300"/>
          </a:xfrm>
          <a:prstGeom prst="rect">
            <a:avLst/>
          </a:prstGeom>
          <a:solidFill>
            <a:srgbClr val="002A5E"/>
          </a:solidFill>
          <a:ln>
            <a:solidFill>
              <a:srgbClr val="002A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 dirty="0"/>
          </a:p>
        </p:txBody>
      </p:sp>
      <p:pic>
        <p:nvPicPr>
          <p:cNvPr id="14" name="Imagem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461" y="6314110"/>
            <a:ext cx="805771" cy="469306"/>
          </a:xfrm>
          <a:prstGeom prst="rect">
            <a:avLst/>
          </a:prstGeom>
        </p:spPr>
      </p:pic>
      <p:sp>
        <p:nvSpPr>
          <p:cNvPr id="17" name="CaixaDeTexto 16"/>
          <p:cNvSpPr txBox="1"/>
          <p:nvPr userDrawn="1"/>
        </p:nvSpPr>
        <p:spPr>
          <a:xfrm>
            <a:off x="5748858" y="6294954"/>
            <a:ext cx="2496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400" dirty="0">
                <a:solidFill>
                  <a:schemeClr val="bg1"/>
                </a:solidFill>
              </a:rPr>
              <a:t>Empresa</a:t>
            </a:r>
            <a:r>
              <a:rPr lang="pt-BR" sz="1400" baseline="0" dirty="0">
                <a:solidFill>
                  <a:schemeClr val="bg1"/>
                </a:solidFill>
              </a:rPr>
              <a:t> de Pesquisa Energética</a:t>
            </a:r>
          </a:p>
          <a:p>
            <a:pPr algn="r"/>
            <a:r>
              <a:rPr lang="pt-BR" sz="1400" baseline="0" dirty="0">
                <a:solidFill>
                  <a:schemeClr val="bg1"/>
                </a:solidFill>
              </a:rPr>
              <a:t>Ministério de Minas e Energia</a:t>
            </a:r>
            <a:endParaRPr lang="pt-BR" sz="1400" dirty="0">
              <a:solidFill>
                <a:schemeClr val="bg1"/>
              </a:solidFill>
            </a:endParaRPr>
          </a:p>
        </p:txBody>
      </p:sp>
      <p:pic>
        <p:nvPicPr>
          <p:cNvPr id="23" name="Picture 19" descr="&#10;circulos2.wmf                                                  0004C527KARIN                          00000000:"/>
          <p:cNvPicPr>
            <a:picLocks noChangeAspect="1" noChangeArrowheads="1"/>
          </p:cNvPicPr>
          <p:nvPr userDrawn="1"/>
        </p:nvPicPr>
        <p:blipFill>
          <a:blip r:embed="rId6" cstate="print">
            <a:lum bright="-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69780">
            <a:off x="7327719" y="-478741"/>
            <a:ext cx="2069782" cy="193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0000"/>
                  </a:s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20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2A5E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2A5E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2A5E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2A5E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2A5E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8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7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3710354" y="5300663"/>
            <a:ext cx="5149487" cy="646112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pt-BR" dirty="0" smtClean="0">
                <a:latin typeface="+mj-lt"/>
              </a:rPr>
              <a:t>Superintendência de Tecnologia da Informação</a:t>
            </a:r>
            <a:endParaRPr lang="pt-BR" dirty="0">
              <a:latin typeface="+mj-lt"/>
            </a:endParaRPr>
          </a:p>
        </p:txBody>
      </p:sp>
      <p:sp>
        <p:nvSpPr>
          <p:cNvPr id="7171" name="Título 2"/>
          <p:cNvSpPr>
            <a:spLocks noGrp="1"/>
          </p:cNvSpPr>
          <p:nvPr>
            <p:ph type="title"/>
          </p:nvPr>
        </p:nvSpPr>
        <p:spPr>
          <a:xfrm>
            <a:off x="405493" y="939111"/>
            <a:ext cx="7888288" cy="2449512"/>
          </a:xfrm>
        </p:spPr>
        <p:txBody>
          <a:bodyPr>
            <a:normAutofit/>
          </a:bodyPr>
          <a:lstStyle/>
          <a:p>
            <a:r>
              <a:rPr lang="pt-BR" i="1" dirty="0"/>
              <a:t>Excel para BI Self Service</a:t>
            </a:r>
            <a:endParaRPr lang="pt-BR" altLang="pt-BR" sz="4000" dirty="0">
              <a:solidFill>
                <a:srgbClr val="FF000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4667250" y="3877875"/>
            <a:ext cx="4192588" cy="369332"/>
          </a:xfrm>
          <a:prstGeom prst="rect">
            <a:avLst/>
          </a:prstGeom>
          <a:solidFill>
            <a:srgbClr val="FCCA80"/>
          </a:solidFill>
          <a:ln>
            <a:noFill/>
          </a:ln>
        </p:spPr>
        <p:txBody>
          <a:bodyPr wrap="square">
            <a:spAutoFit/>
          </a:bodyPr>
          <a:lstStyle/>
          <a:p>
            <a:pPr algn="r" defTabSz="914400">
              <a:defRPr/>
            </a:pPr>
            <a:r>
              <a:rPr lang="pt-BR" kern="0" dirty="0" smtClean="0">
                <a:solidFill>
                  <a:srgbClr val="002A5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Aula </a:t>
            </a:r>
            <a:r>
              <a:rPr lang="pt-BR" kern="0" dirty="0">
                <a:solidFill>
                  <a:srgbClr val="002A5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</a:t>
            </a:r>
            <a:r>
              <a:rPr lang="pt-BR" kern="0" dirty="0" smtClean="0">
                <a:solidFill>
                  <a:srgbClr val="002A5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– Power Query</a:t>
            </a:r>
            <a:endParaRPr lang="pt-BR" kern="0" dirty="0">
              <a:solidFill>
                <a:srgbClr val="002A5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2" y="6270173"/>
            <a:ext cx="2162629" cy="5878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7432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Elementos do Power Query – Editor de Consultas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3644" y="724991"/>
            <a:ext cx="8775020" cy="2194055"/>
          </a:xfrm>
        </p:spPr>
        <p:txBody>
          <a:bodyPr/>
          <a:lstStyle/>
          <a:p>
            <a:r>
              <a:rPr lang="pt-BR" sz="1600" dirty="0" smtClean="0"/>
              <a:t>Para ativar o editor de consultas: Menu-&gt;Power Query-&gt;Iniciar editor</a:t>
            </a:r>
          </a:p>
          <a:p>
            <a:r>
              <a:rPr lang="pt-BR" sz="1600" dirty="0" smtClean="0"/>
              <a:t>Todas as consultas de Power Query existentes na Pasta de Trabalho aparecem em um painel do lado esquerdo</a:t>
            </a:r>
          </a:p>
          <a:p>
            <a:r>
              <a:rPr lang="pt-BR" sz="1600" dirty="0" smtClean="0"/>
              <a:t>O painel do lado direito se chama “</a:t>
            </a:r>
            <a:r>
              <a:rPr lang="pt-BR" sz="1600" dirty="0" err="1" smtClean="0"/>
              <a:t>Config</a:t>
            </a:r>
            <a:r>
              <a:rPr lang="pt-BR" sz="1600" dirty="0" smtClean="0"/>
              <a:t>. Consulta” e mostra os passos da consulta, ou seja, as transformações efetuadas nos dados até a saída final</a:t>
            </a:r>
          </a:p>
          <a:p>
            <a:r>
              <a:rPr lang="pt-BR" sz="1600" dirty="0" smtClean="0"/>
              <a:t>O painel do meio mostra o resultado da transformação até o passo selecionado</a:t>
            </a:r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b="23770"/>
          <a:stretch/>
        </p:blipFill>
        <p:spPr>
          <a:xfrm>
            <a:off x="193430" y="2681297"/>
            <a:ext cx="8212015" cy="3763464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93430" y="3358662"/>
            <a:ext cx="1705708" cy="3086099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146607" y="2969577"/>
            <a:ext cx="98315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solidFill>
                  <a:schemeClr val="bg2">
                    <a:lumMod val="25000"/>
                  </a:schemeClr>
                </a:solidFill>
              </a:rPr>
              <a:t>Consultas</a:t>
            </a:r>
            <a:endParaRPr lang="pt-BR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7135955" y="3339049"/>
            <a:ext cx="1705708" cy="308609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7089132" y="2949964"/>
            <a:ext cx="174329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solidFill>
                  <a:srgbClr val="00B050"/>
                </a:solidFill>
              </a:rPr>
              <a:t>Passos da Consulta</a:t>
            </a:r>
            <a:endParaRPr lang="pt-BR" sz="1600" b="1" dirty="0">
              <a:solidFill>
                <a:srgbClr val="00B050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978923" y="3558012"/>
            <a:ext cx="5046565" cy="288674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2009605" y="3755721"/>
            <a:ext cx="213250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solidFill>
                  <a:srgbClr val="C00000"/>
                </a:solidFill>
              </a:rPr>
              <a:t>Resultado Intermediário</a:t>
            </a:r>
            <a:endParaRPr lang="pt-BR" sz="1600" b="1" dirty="0">
              <a:solidFill>
                <a:srgbClr val="C00000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977871" y="3381000"/>
            <a:ext cx="5046565" cy="156315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1963346" y="2993722"/>
            <a:ext cx="322094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solidFill>
                  <a:srgbClr val="7030A0"/>
                </a:solidFill>
              </a:rPr>
              <a:t>Linha de código do passo selecionado</a:t>
            </a:r>
            <a:endParaRPr lang="pt-BR" sz="16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594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Configurações iniciais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3644" y="697831"/>
            <a:ext cx="8775020" cy="2326026"/>
          </a:xfrm>
        </p:spPr>
        <p:txBody>
          <a:bodyPr>
            <a:normAutofit fontScale="92500" lnSpcReduction="10000"/>
          </a:bodyPr>
          <a:lstStyle/>
          <a:p>
            <a:r>
              <a:rPr lang="pt-BR" dirty="0" smtClean="0"/>
              <a:t>É recomendável realizar algumas configurações iniciais antes de usar o Power Query, em Menu-&gt;Power Query-&gt;Opções</a:t>
            </a:r>
          </a:p>
          <a:p>
            <a:r>
              <a:rPr lang="pt-BR" dirty="0" smtClean="0"/>
              <a:t>Em Opções de Consulta -&gt; Privacidade. </a:t>
            </a:r>
            <a:r>
              <a:rPr lang="pt-BR" b="1" dirty="0" smtClean="0"/>
              <a:t>Marque “Sempre ignorar configurações de níveis de privacidade”</a:t>
            </a:r>
          </a:p>
          <a:p>
            <a:r>
              <a:rPr lang="pt-BR" dirty="0" smtClean="0"/>
              <a:t>Esta Opção evita que apareçam mensagens indesejadas. </a:t>
            </a:r>
          </a:p>
          <a:p>
            <a:r>
              <a:rPr lang="pt-BR" dirty="0" smtClean="0"/>
              <a:t>O nível de privacidade serviria para rotular alguns dados como privados e outros como públicos a fim de evitar juntar dados de vários níveis de privacidade diferente para envio externo</a:t>
            </a:r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b="23247"/>
          <a:stretch/>
        </p:blipFill>
        <p:spPr>
          <a:xfrm>
            <a:off x="561315" y="3137566"/>
            <a:ext cx="4238766" cy="30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13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Configurações iniciais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3644" y="697831"/>
            <a:ext cx="8775020" cy="2633844"/>
          </a:xfrm>
        </p:spPr>
        <p:txBody>
          <a:bodyPr>
            <a:normAutofit lnSpcReduction="10000"/>
          </a:bodyPr>
          <a:lstStyle/>
          <a:p>
            <a:r>
              <a:rPr lang="pt-BR" dirty="0" smtClean="0"/>
              <a:t>As opções deste slide são configuradas </a:t>
            </a:r>
            <a:r>
              <a:rPr lang="pt-BR" b="1" dirty="0" smtClean="0"/>
              <a:t>para cada Pasta de Trabalho</a:t>
            </a:r>
            <a:endParaRPr lang="pt-BR" b="1" dirty="0"/>
          </a:p>
          <a:p>
            <a:r>
              <a:rPr lang="pt-BR" dirty="0" smtClean="0"/>
              <a:t>Em Opções de Consulta -&gt; Carregamento de dados. </a:t>
            </a:r>
          </a:p>
          <a:p>
            <a:pPr lvl="1"/>
            <a:r>
              <a:rPr lang="pt-BR" b="1" dirty="0" smtClean="0"/>
              <a:t>Desmarque “Criar relações entre tabelas ao adicionar ao Modelo de Dados pela primeira vez” – </a:t>
            </a:r>
            <a:r>
              <a:rPr lang="pt-BR" dirty="0" smtClean="0"/>
              <a:t>Esta opção, quando marcada, diminui a performance do carregamento e pode criar relações erradas. É preferível fazer manualmente as relações </a:t>
            </a:r>
          </a:p>
          <a:p>
            <a:pPr lvl="1"/>
            <a:r>
              <a:rPr lang="pt-BR" b="1" dirty="0" smtClean="0"/>
              <a:t>Desmarque “Permitir que a visualização de dados seja baixada em segundo plano” – </a:t>
            </a:r>
            <a:r>
              <a:rPr lang="pt-BR" dirty="0" smtClean="0"/>
              <a:t>Esta opção, quando marcada, faz com que o Power Query fique executando em segundo plano um processo desnecessário para manter as consultas sempre atualizadas e carregadas. O efeito colateral é uma exclamação que aparece nas consultas, mas pode ser ignorada.</a:t>
            </a:r>
            <a:endParaRPr lang="pt-BR" dirty="0"/>
          </a:p>
          <a:p>
            <a:pPr lvl="1"/>
            <a:endParaRPr lang="pt-BR" b="1" dirty="0" smtClean="0"/>
          </a:p>
          <a:p>
            <a:pPr lvl="1"/>
            <a:endParaRPr lang="pt-BR" b="1" dirty="0" smtClean="0"/>
          </a:p>
          <a:p>
            <a:pPr marL="0" indent="0">
              <a:buNone/>
            </a:pPr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163" y="3331675"/>
            <a:ext cx="3676451" cy="340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25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Fontes de Dados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 Power Query pode usar vários tipos de fontes de dados</a:t>
            </a:r>
          </a:p>
          <a:p>
            <a:r>
              <a:rPr lang="pt-BR" dirty="0" smtClean="0"/>
              <a:t>Em Menu-&gt;Power Query, na seção “Obter Dados Externos”, podemos ver todas as opções disponíveis.</a:t>
            </a:r>
          </a:p>
          <a:p>
            <a:r>
              <a:rPr lang="pt-BR" dirty="0" smtClean="0"/>
              <a:t>Ao escolher uma dessas opções, o Power Query cria uma consulta com os passos iniciais necessários para extrair os dados de forma crua, em formato de tabela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258" b="59916"/>
          <a:stretch/>
        </p:blipFill>
        <p:spPr>
          <a:xfrm>
            <a:off x="175994" y="2941361"/>
            <a:ext cx="8536675" cy="204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956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Fontes de Dados - WEB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5994" y="742575"/>
            <a:ext cx="8775020" cy="5093091"/>
          </a:xfrm>
        </p:spPr>
        <p:txBody>
          <a:bodyPr/>
          <a:lstStyle/>
          <a:p>
            <a:r>
              <a:rPr lang="pt-BR" dirty="0" smtClean="0"/>
              <a:t>Neste exemplo, usamos o Power Query para buscar informações da </a:t>
            </a:r>
            <a:r>
              <a:rPr lang="pt-BR" dirty="0" err="1" smtClean="0"/>
              <a:t>Wikipedia</a:t>
            </a:r>
            <a:r>
              <a:rPr lang="pt-BR" dirty="0" smtClean="0"/>
              <a:t> via Menu-&gt;Power Query-&gt;”Da Web”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r>
              <a:rPr lang="pt-BR" dirty="0"/>
              <a:t>Na primeira vez que lê </a:t>
            </a:r>
            <a:r>
              <a:rPr lang="pt-BR" dirty="0" smtClean="0"/>
              <a:t>novo </a:t>
            </a:r>
            <a:r>
              <a:rPr lang="pt-BR" dirty="0"/>
              <a:t>site, o Power Query pede o tipo de autenticação que vai ser usada. Para </a:t>
            </a:r>
            <a:r>
              <a:rPr lang="pt-BR" dirty="0" smtClean="0"/>
              <a:t>sites públicos, podemos usar “Anônimo”</a:t>
            </a: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53" y="1460066"/>
            <a:ext cx="4002151" cy="126173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909" y="3809076"/>
            <a:ext cx="4639774" cy="212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09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Fontes de Dados - WEB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5994" y="742575"/>
            <a:ext cx="8775020" cy="5093091"/>
          </a:xfrm>
        </p:spPr>
        <p:txBody>
          <a:bodyPr/>
          <a:lstStyle/>
          <a:p>
            <a:r>
              <a:rPr lang="pt-BR" dirty="0" smtClean="0"/>
              <a:t>O Power Query detecta as tabelas da página e relaciona seus nomes com a visualização: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500" y="1647385"/>
            <a:ext cx="5263731" cy="418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739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Fontes de Dados - WEB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5994" y="742575"/>
            <a:ext cx="8775020" cy="5093091"/>
          </a:xfrm>
        </p:spPr>
        <p:txBody>
          <a:bodyPr/>
          <a:lstStyle/>
          <a:p>
            <a:r>
              <a:rPr lang="pt-BR" dirty="0" smtClean="0"/>
              <a:t>Uma das tabelas deve ser escolhida para carregamento.</a:t>
            </a:r>
          </a:p>
          <a:p>
            <a:r>
              <a:rPr lang="pt-BR" dirty="0" smtClean="0"/>
              <a:t>Os passos construídos automaticamente são </a:t>
            </a:r>
            <a:r>
              <a:rPr lang="pt-BR" dirty="0"/>
              <a:t>m</a:t>
            </a:r>
            <a:r>
              <a:rPr lang="pt-BR" dirty="0" smtClean="0"/>
              <a:t>ostrados no painel à direita</a:t>
            </a:r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94" y="1670051"/>
            <a:ext cx="8130882" cy="488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65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Fontes de Dados - WEB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5994" y="742575"/>
            <a:ext cx="8775020" cy="5093091"/>
          </a:xfrm>
        </p:spPr>
        <p:txBody>
          <a:bodyPr/>
          <a:lstStyle/>
          <a:p>
            <a:r>
              <a:rPr lang="pt-BR" dirty="0" smtClean="0"/>
              <a:t>Alguns passos podem ser configurados visualmente. São os que tem um ícone de engrenagem</a:t>
            </a:r>
          </a:p>
          <a:p>
            <a:r>
              <a:rPr lang="pt-BR" dirty="0" smtClean="0"/>
              <a:t>Abaixo a configuração visual do passo “Navegação”, que abre ao clicarmos na engrenagem. É o passo que navega no site até chegar à tabela desejada</a:t>
            </a:r>
          </a:p>
          <a:p>
            <a:endParaRPr lang="pt-BR" dirty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464" y="2303584"/>
            <a:ext cx="3143112" cy="383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371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Fontes de Dados - WEB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5994" y="742575"/>
            <a:ext cx="8775020" cy="5093091"/>
          </a:xfrm>
        </p:spPr>
        <p:txBody>
          <a:bodyPr/>
          <a:lstStyle/>
          <a:p>
            <a:r>
              <a:rPr lang="pt-BR" dirty="0" smtClean="0"/>
              <a:t>Veja que o valor do PIB veio com Tipo “Texto”. Vamos falar mais sobre isso posteriormente</a:t>
            </a:r>
          </a:p>
          <a:p>
            <a:r>
              <a:rPr lang="pt-BR" dirty="0"/>
              <a:t>CUIDADO COM A LÍNGUA</a:t>
            </a:r>
            <a:r>
              <a:rPr lang="pt-BR" dirty="0" smtClean="0"/>
              <a:t>!</a:t>
            </a: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endParaRPr lang="pt-BR" dirty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r="58821" b="72564"/>
          <a:stretch/>
        </p:blipFill>
        <p:spPr>
          <a:xfrm>
            <a:off x="751741" y="2277208"/>
            <a:ext cx="4618837" cy="246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11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Fontes de Dados – Do arquivo - Excel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3644" y="1067891"/>
            <a:ext cx="8775020" cy="1059848"/>
          </a:xfrm>
        </p:spPr>
        <p:txBody>
          <a:bodyPr>
            <a:normAutofit/>
          </a:bodyPr>
          <a:lstStyle/>
          <a:p>
            <a:r>
              <a:rPr lang="pt-BR" sz="1600" dirty="0" smtClean="0"/>
              <a:t>Após a escolha do caminho da Pasta de Trabalho, devemos escolher qual deve ser lida. São três tipos de estruturas visualizadas. Cada uma tem um ícone diferente</a:t>
            </a: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2"/>
          <a:srcRect r="13508" b="54740"/>
          <a:stretch/>
        </p:blipFill>
        <p:spPr>
          <a:xfrm>
            <a:off x="113645" y="2127739"/>
            <a:ext cx="3948402" cy="164398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/>
          <a:srcRect r="28416" b="57769"/>
          <a:stretch/>
        </p:blipFill>
        <p:spPr>
          <a:xfrm>
            <a:off x="4712676" y="2127739"/>
            <a:ext cx="3502187" cy="164398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4"/>
          <a:srcRect r="32817" b="50527"/>
          <a:stretch/>
        </p:blipFill>
        <p:spPr>
          <a:xfrm>
            <a:off x="113644" y="4295133"/>
            <a:ext cx="3683702" cy="2158421"/>
          </a:xfrm>
          <a:prstGeom prst="rect">
            <a:avLst/>
          </a:prstGeom>
        </p:spPr>
      </p:pic>
      <p:sp>
        <p:nvSpPr>
          <p:cNvPr id="18" name="CaixaDeTexto 17"/>
          <p:cNvSpPr txBox="1"/>
          <p:nvPr/>
        </p:nvSpPr>
        <p:spPr>
          <a:xfrm>
            <a:off x="113643" y="1720890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Tabela (</a:t>
            </a:r>
            <a:r>
              <a:rPr lang="pt-BR" dirty="0" err="1" smtClean="0"/>
              <a:t>ListObject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4712676" y="1722063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Planilha</a:t>
            </a:r>
            <a:endParaRPr lang="pt-BR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113643" y="3967388"/>
            <a:ext cx="2710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Intervalo (Range) nomeado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73533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Aula 5: Power Query básico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56822" y="690953"/>
            <a:ext cx="8831842" cy="3912157"/>
          </a:xfrm>
        </p:spPr>
        <p:txBody>
          <a:bodyPr>
            <a:normAutofit fontScale="85000" lnSpcReduction="10000"/>
          </a:bodyPr>
          <a:lstStyle/>
          <a:p>
            <a:r>
              <a:rPr lang="pt-BR" dirty="0" smtClean="0"/>
              <a:t>O Power Query é uma ferramenta que dará muitas alternativas de aumento de eficiência nos trabalhos a curtíssimo prazo</a:t>
            </a:r>
          </a:p>
          <a:p>
            <a:r>
              <a:rPr lang="pt-BR" dirty="0" smtClean="0"/>
              <a:t>Muitos trabalhos que hoje envolvem passos manuais de copiar e colar, torcer e retorcer, criar macros muito doidas, fórmulas esotéricas podem ser feitos com esta ferramenta</a:t>
            </a:r>
          </a:p>
          <a:p>
            <a:r>
              <a:rPr lang="pt-BR" dirty="0" smtClean="0"/>
              <a:t>O trabalho completo de construção culmina no Self-Service BI, mas </a:t>
            </a:r>
            <a:r>
              <a:rPr lang="pt-BR" dirty="0"/>
              <a:t>o</a:t>
            </a:r>
            <a:r>
              <a:rPr lang="pt-BR" dirty="0" smtClean="0"/>
              <a:t> Power Query pode ser usado com muita vantagem para tarefas mais pontuais também.</a:t>
            </a:r>
          </a:p>
          <a:p>
            <a:r>
              <a:rPr lang="pt-BR" dirty="0" smtClean="0"/>
              <a:t>Exemplos:</a:t>
            </a:r>
          </a:p>
          <a:p>
            <a:pPr lvl="1"/>
            <a:r>
              <a:rPr lang="pt-BR" dirty="0" smtClean="0"/>
              <a:t>Importação de dados do Sidra</a:t>
            </a:r>
          </a:p>
          <a:p>
            <a:pPr lvl="1"/>
            <a:r>
              <a:rPr lang="pt-BR" dirty="0" smtClean="0"/>
              <a:t>Importação de dados do DMSE</a:t>
            </a:r>
          </a:p>
          <a:p>
            <a:pPr lvl="1"/>
            <a:r>
              <a:rPr lang="pt-BR" dirty="0" smtClean="0"/>
              <a:t>Importação de dados de formulários preenchidos pelos Consumidores Livres</a:t>
            </a:r>
          </a:p>
          <a:p>
            <a:pPr lvl="1"/>
            <a:r>
              <a:rPr lang="pt-BR" dirty="0" smtClean="0"/>
              <a:t>Leitura de decks do </a:t>
            </a:r>
            <a:r>
              <a:rPr lang="pt-BR" dirty="0" err="1" smtClean="0"/>
              <a:t>Newave</a:t>
            </a:r>
            <a:endParaRPr lang="pt-BR" dirty="0" smtClean="0"/>
          </a:p>
          <a:p>
            <a:pPr lvl="1"/>
            <a:r>
              <a:rPr lang="pt-BR" dirty="0" smtClean="0"/>
              <a:t>Importação de dados de preço de combustíveis obtidos em sites da ANP</a:t>
            </a:r>
          </a:p>
          <a:p>
            <a:pPr lvl="1"/>
            <a:r>
              <a:rPr lang="pt-BR" dirty="0" smtClean="0"/>
              <a:t>Migração de </a:t>
            </a:r>
            <a:r>
              <a:rPr lang="pt-BR" dirty="0" err="1" smtClean="0"/>
              <a:t>Planilhões</a:t>
            </a:r>
            <a:r>
              <a:rPr lang="pt-BR" dirty="0" smtClean="0"/>
              <a:t> para Bases de Dados relacionais</a:t>
            </a:r>
          </a:p>
          <a:p>
            <a:pPr lvl="1"/>
            <a:r>
              <a:rPr lang="pt-BR" dirty="0" smtClean="0"/>
              <a:t>Importação de dados de geração obtidos no site da CCEE</a:t>
            </a:r>
          </a:p>
          <a:p>
            <a:pPr lvl="1"/>
            <a:r>
              <a:rPr lang="pt-BR" dirty="0" smtClean="0"/>
              <a:t>Classificação da produção de petróleo em grupos do </a:t>
            </a:r>
            <a:r>
              <a:rPr lang="pt-BR" dirty="0" err="1" smtClean="0"/>
              <a:t>Plandepe</a:t>
            </a:r>
            <a:endParaRPr lang="pt-BR" dirty="0" smtClean="0"/>
          </a:p>
          <a:p>
            <a:pPr lvl="1"/>
            <a:endParaRPr lang="pt-BR" dirty="0" smtClean="0"/>
          </a:p>
          <a:p>
            <a:pPr lvl="1"/>
            <a:endParaRPr lang="pt-BR" dirty="0" smtClean="0"/>
          </a:p>
          <a:p>
            <a:pPr lvl="1"/>
            <a:endParaRPr lang="pt-BR" dirty="0" smtClean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6" name="Picture 12" descr="http://static2.fjcdn.com/thumbnails/comments/I+have+surgery+on+the+july+5th+to+get+a+_7b9ec50e3b03cc3ec178d4eb3e810fc9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586" y="4603110"/>
            <a:ext cx="2281078" cy="15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m para proibido transparen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520" y="3796530"/>
            <a:ext cx="3695211" cy="314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66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Fontes de Dados – Do arquivo - Excel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822" y="1182191"/>
            <a:ext cx="8775020" cy="1059848"/>
          </a:xfrm>
        </p:spPr>
        <p:txBody>
          <a:bodyPr>
            <a:normAutofit/>
          </a:bodyPr>
          <a:lstStyle/>
          <a:p>
            <a:r>
              <a:rPr lang="pt-BR" sz="1600" dirty="0" smtClean="0"/>
              <a:t>Os passos para leitura da estrutura na Pasta de Trabalho são criados automaticamente 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2"/>
          <a:srcRect b="69872"/>
          <a:stretch/>
        </p:blipFill>
        <p:spPr>
          <a:xfrm>
            <a:off x="92319" y="2083777"/>
            <a:ext cx="8572500" cy="206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76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Fontes de Dados – Do arquivo – Texto/CSV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3644" y="1067891"/>
            <a:ext cx="8775020" cy="1059848"/>
          </a:xfrm>
        </p:spPr>
        <p:txBody>
          <a:bodyPr>
            <a:normAutofit/>
          </a:bodyPr>
          <a:lstStyle/>
          <a:p>
            <a:r>
              <a:rPr lang="pt-BR" sz="1600" dirty="0" smtClean="0"/>
              <a:t>Após a escolha do caminho do arquivo é necessário escolher a codificação de alfabeto usada. Ele tenta descobrir o correto. É possível trocar depois</a:t>
            </a:r>
          </a:p>
          <a:p>
            <a:r>
              <a:rPr lang="pt-BR" sz="1600" dirty="0" smtClean="0"/>
              <a:t>A separação em colunas é feita posteriormente. Veremos como fazer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22" y="2294586"/>
            <a:ext cx="6390363" cy="319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525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Fontes de Dados – Do arquivo – XML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3899" y="901044"/>
            <a:ext cx="8775020" cy="1340994"/>
          </a:xfrm>
        </p:spPr>
        <p:txBody>
          <a:bodyPr>
            <a:normAutofit/>
          </a:bodyPr>
          <a:lstStyle/>
          <a:p>
            <a:r>
              <a:rPr lang="pt-BR" sz="1600" dirty="0" smtClean="0"/>
              <a:t>XML é um arquivo textual com marcações, muito usado para transportar informações estruturadas</a:t>
            </a:r>
          </a:p>
          <a:p>
            <a:r>
              <a:rPr lang="pt-BR" sz="1600" dirty="0" smtClean="0"/>
              <a:t>O Power Query entende as marcações e pode importar os dados em formato de tabela</a:t>
            </a:r>
          </a:p>
          <a:p>
            <a:r>
              <a:rPr lang="pt-BR" sz="1600" dirty="0" smtClean="0"/>
              <a:t>Algumas vezes o XML carrega tabelas dentro de atributos de tabelas, de forma aninhada. O Power Query também pode ser usado com este tipo de estrutura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r="54855"/>
          <a:stretch/>
        </p:blipFill>
        <p:spPr>
          <a:xfrm>
            <a:off x="200161" y="2309214"/>
            <a:ext cx="3009030" cy="400703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576" y="3124432"/>
            <a:ext cx="7030186" cy="319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55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Fontes de Dados – Do arquivo – JSON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3899" y="901044"/>
            <a:ext cx="8775020" cy="1340994"/>
          </a:xfrm>
        </p:spPr>
        <p:txBody>
          <a:bodyPr>
            <a:normAutofit/>
          </a:bodyPr>
          <a:lstStyle/>
          <a:p>
            <a:r>
              <a:rPr lang="pt-BR" sz="1600" dirty="0" smtClean="0"/>
              <a:t>JSON é um arquivo textual com marcações, muito usado para representar os dados de um Objeto da Programação Orientada a Objetos</a:t>
            </a:r>
          </a:p>
          <a:p>
            <a:r>
              <a:rPr lang="pt-BR" sz="1600" dirty="0" smtClean="0"/>
              <a:t>Para abrir o JSON, temos que proceder como se fôssemos abrir um XML, mas retirar a restrição de extensões de arquivo, para depois escolher o arquivo JSON</a:t>
            </a:r>
          </a:p>
          <a:p>
            <a:pPr marL="0" indent="0">
              <a:buNone/>
            </a:pPr>
            <a:endParaRPr lang="pt-BR" sz="1600" dirty="0" smtClean="0"/>
          </a:p>
          <a:p>
            <a:endParaRPr lang="pt-BR" sz="1600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r="68365" b="58157"/>
          <a:stretch/>
        </p:blipFill>
        <p:spPr>
          <a:xfrm>
            <a:off x="140678" y="2053004"/>
            <a:ext cx="2892669" cy="230023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r="54769" b="71795"/>
          <a:stretch/>
        </p:blipFill>
        <p:spPr>
          <a:xfrm>
            <a:off x="3743325" y="2053004"/>
            <a:ext cx="3877408" cy="193430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/>
          <a:srcRect r="65692" b="69231"/>
          <a:stretch/>
        </p:blipFill>
        <p:spPr>
          <a:xfrm>
            <a:off x="3804871" y="4167554"/>
            <a:ext cx="2941027" cy="211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31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Fontes de Dados – Do Banco de Dados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822" y="729689"/>
            <a:ext cx="8775020" cy="1340994"/>
          </a:xfrm>
        </p:spPr>
        <p:txBody>
          <a:bodyPr>
            <a:normAutofit lnSpcReduction="10000"/>
          </a:bodyPr>
          <a:lstStyle/>
          <a:p>
            <a:r>
              <a:rPr lang="pt-BR" sz="1600" dirty="0" smtClean="0"/>
              <a:t>Podemos ler dados de um Banco de Dados relacional, como Access e SQL Server</a:t>
            </a:r>
          </a:p>
          <a:p>
            <a:r>
              <a:rPr lang="pt-BR" sz="1600" dirty="0" smtClean="0"/>
              <a:t>É possível navegar pelas tabelas de um banco</a:t>
            </a:r>
          </a:p>
          <a:p>
            <a:r>
              <a:rPr lang="pt-BR" sz="1600" b="1" dirty="0" smtClean="0"/>
              <a:t>Não é recomendável acessar bancos corporativos operacionais compartilhados sem a ajuda da STI</a:t>
            </a:r>
            <a:r>
              <a:rPr lang="pt-BR" sz="1600" dirty="0" smtClean="0"/>
              <a:t>. Entretanto, é uma forma mais recomendada do que utilizar a antiga funcionalidade de importação de dados do </a:t>
            </a:r>
            <a:r>
              <a:rPr lang="pt-BR" sz="1600" dirty="0"/>
              <a:t>E</a:t>
            </a:r>
            <a:r>
              <a:rPr lang="pt-BR" sz="1600" dirty="0" smtClean="0"/>
              <a:t>xcel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"/>
          <a:srcRect b="43148"/>
          <a:stretch/>
        </p:blipFill>
        <p:spPr>
          <a:xfrm>
            <a:off x="248569" y="2360829"/>
            <a:ext cx="8391525" cy="379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10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Fontes de Dados – </a:t>
            </a:r>
            <a:r>
              <a:rPr lang="pt-BR" dirty="0" smtClean="0"/>
              <a:t>De uma tabela (</a:t>
            </a:r>
            <a:r>
              <a:rPr lang="pt-BR" dirty="0" err="1" smtClean="0"/>
              <a:t>ListObject</a:t>
            </a:r>
            <a:r>
              <a:rPr lang="pt-BR" dirty="0" smtClean="0"/>
              <a:t>) do próprio arquivo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5400" y="1159789"/>
            <a:ext cx="8831842" cy="1577968"/>
          </a:xfrm>
        </p:spPr>
        <p:txBody>
          <a:bodyPr>
            <a:normAutofit fontScale="92500" lnSpcReduction="20000"/>
          </a:bodyPr>
          <a:lstStyle/>
          <a:p>
            <a:r>
              <a:rPr lang="pt-BR" sz="1600" dirty="0" smtClean="0"/>
              <a:t>É muito comum, também, usar as próprias Tabelas (</a:t>
            </a:r>
            <a:r>
              <a:rPr lang="pt-BR" sz="1600" dirty="0" err="1" smtClean="0"/>
              <a:t>ListObjects</a:t>
            </a:r>
            <a:r>
              <a:rPr lang="pt-BR" sz="1600" dirty="0" smtClean="0"/>
              <a:t>) da pasta de trabalho como fonte de uma consulta Power Query. Menu-&gt;Power Query-&gt;Da Tabela/Intervalo</a:t>
            </a:r>
            <a:endParaRPr lang="pt-BR" sz="1600" dirty="0" smtClean="0"/>
          </a:p>
          <a:p>
            <a:r>
              <a:rPr lang="pt-BR" sz="1600" dirty="0" smtClean="0"/>
              <a:t>Um intervalo (Range) que ainda não é uma tabela também pode ser escolhido como fonte de dados, mas é alterado para virar tabela (</a:t>
            </a:r>
            <a:r>
              <a:rPr lang="pt-BR" sz="1600" dirty="0" err="1" smtClean="0"/>
              <a:t>ListObject</a:t>
            </a:r>
            <a:r>
              <a:rPr lang="pt-BR" sz="1600" dirty="0" smtClean="0"/>
              <a:t>) neste momento</a:t>
            </a:r>
          </a:p>
          <a:p>
            <a:r>
              <a:rPr lang="pt-BR" sz="1600" dirty="0" smtClean="0"/>
              <a:t>Jogar o resultado para um </a:t>
            </a:r>
            <a:r>
              <a:rPr lang="pt-BR" sz="1600" dirty="0" err="1" smtClean="0"/>
              <a:t>ListObject</a:t>
            </a:r>
            <a:r>
              <a:rPr lang="pt-BR" sz="1600" dirty="0" smtClean="0"/>
              <a:t> pode ser um artifício para guardar resultados intermediários de consulta (conceito de cache) para uma rede complexa de consultas que demora para rodar. Neste caso, Existe a limitação de 1 milhão de registros</a:t>
            </a:r>
            <a:endParaRPr lang="pt-BR" sz="1600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4287" r="25952" b="55524"/>
          <a:stretch/>
        </p:blipFill>
        <p:spPr>
          <a:xfrm>
            <a:off x="1262742" y="2996502"/>
            <a:ext cx="5431971" cy="303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7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Tratamento dos Dados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822" y="729689"/>
            <a:ext cx="8775020" cy="4888596"/>
          </a:xfrm>
        </p:spPr>
        <p:txBody>
          <a:bodyPr>
            <a:normAutofit/>
          </a:bodyPr>
          <a:lstStyle/>
          <a:p>
            <a:r>
              <a:rPr lang="pt-BR" dirty="0" smtClean="0"/>
              <a:t>O Power Query oferece muitas opções de tratamento de dados que podem ser acessadas visualmente através da sua interface “Editor de Consultas”</a:t>
            </a:r>
          </a:p>
          <a:p>
            <a:r>
              <a:rPr lang="pt-BR" dirty="0" smtClean="0"/>
              <a:t>A qualquer momento, no editor de consultas, podemos selecionar um passo e visualizar o resultado das transformações realizadas </a:t>
            </a:r>
            <a:r>
              <a:rPr lang="pt-BR" b="1" dirty="0" smtClean="0"/>
              <a:t>ATÉ O PASSO SELECIONADO</a:t>
            </a:r>
          </a:p>
          <a:p>
            <a:endParaRPr lang="pt-BR" b="1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 smtClean="0"/>
          </a:p>
          <a:p>
            <a:endParaRPr lang="pt-BR" sz="1600" dirty="0"/>
          </a:p>
          <a:p>
            <a:pPr marL="0" indent="0">
              <a:buNone/>
            </a:pPr>
            <a:endParaRPr lang="pt-BR" sz="1600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56822" y="2956520"/>
            <a:ext cx="4208381" cy="186166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b="48590"/>
          <a:stretch/>
        </p:blipFill>
        <p:spPr>
          <a:xfrm>
            <a:off x="4396153" y="2956520"/>
            <a:ext cx="4092939" cy="186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84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Tratamento dos Dados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822" y="729689"/>
            <a:ext cx="8775020" cy="4888596"/>
          </a:xfrm>
        </p:spPr>
        <p:txBody>
          <a:bodyPr>
            <a:normAutofit/>
          </a:bodyPr>
          <a:lstStyle/>
          <a:p>
            <a:r>
              <a:rPr lang="pt-BR" dirty="0" smtClean="0"/>
              <a:t>Ao escolher e usar um passo de tratamento de dados, este passo é agregado aos passos já existentes, APÓS O PASSO QUE ESTÁ SELECIONADO. </a:t>
            </a:r>
          </a:p>
          <a:p>
            <a:r>
              <a:rPr lang="pt-BR" dirty="0" smtClean="0"/>
              <a:t>É possível inserir um passo antes do último existente</a:t>
            </a:r>
          </a:p>
          <a:p>
            <a:r>
              <a:rPr lang="pt-BR" dirty="0" smtClean="0"/>
              <a:t>É possível excluir passos</a:t>
            </a:r>
          </a:p>
          <a:p>
            <a:endParaRPr lang="pt-BR" sz="1600" dirty="0"/>
          </a:p>
          <a:p>
            <a:pPr marL="0" indent="0">
              <a:buNone/>
            </a:pPr>
            <a:endParaRPr lang="pt-BR" sz="1600" dirty="0" smtClean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55576" r="14039" b="23707"/>
          <a:stretch/>
        </p:blipFill>
        <p:spPr>
          <a:xfrm>
            <a:off x="56822" y="2325922"/>
            <a:ext cx="4101122" cy="365284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b="49872"/>
          <a:stretch/>
        </p:blipFill>
        <p:spPr>
          <a:xfrm>
            <a:off x="4293678" y="2472398"/>
            <a:ext cx="4156243" cy="184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15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Tratamento dos Dados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822" y="756066"/>
            <a:ext cx="8775020" cy="4888596"/>
          </a:xfrm>
        </p:spPr>
        <p:txBody>
          <a:bodyPr>
            <a:normAutofit/>
          </a:bodyPr>
          <a:lstStyle/>
          <a:p>
            <a:r>
              <a:rPr lang="pt-BR" dirty="0" smtClean="0"/>
              <a:t>Por trás das cortinas, ele está escrevendo um código em </a:t>
            </a:r>
            <a:r>
              <a:rPr lang="pt-BR" b="1" dirty="0" smtClean="0"/>
              <a:t>Linguagem M</a:t>
            </a:r>
            <a:r>
              <a:rPr lang="pt-BR" dirty="0" smtClean="0"/>
              <a:t> </a:t>
            </a:r>
          </a:p>
          <a:p>
            <a:r>
              <a:rPr lang="pt-BR" dirty="0" smtClean="0"/>
              <a:t>Vamos falar mais desta linguagem posteriormente</a:t>
            </a:r>
          </a:p>
          <a:p>
            <a:r>
              <a:rPr lang="pt-BR" dirty="0" smtClean="0"/>
              <a:t>Para visualizar este código: Editor de Consultas -&gt; Exibição -&gt;Editor Avançado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r>
              <a:rPr lang="pt-BR" dirty="0" smtClean="0"/>
              <a:t>É possível E RECOMENDÁVEL, renomear os passos mais importantes e mais COMPLEXOS. Muitas consultas ficam com muitos passos. Depois de pronta é difícil se achar</a:t>
            </a:r>
          </a:p>
          <a:p>
            <a:pPr marL="0" indent="0">
              <a:buNone/>
            </a:pPr>
            <a:endParaRPr lang="pt-BR" dirty="0" smtClean="0"/>
          </a:p>
          <a:p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endParaRPr lang="pt-BR" sz="1600" dirty="0"/>
          </a:p>
          <a:p>
            <a:pPr marL="0" indent="0">
              <a:buNone/>
            </a:pPr>
            <a:endParaRPr lang="pt-BR" sz="1600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b="65342"/>
          <a:stretch/>
        </p:blipFill>
        <p:spPr>
          <a:xfrm>
            <a:off x="580292" y="2002448"/>
            <a:ext cx="6638192" cy="172549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89604" t="26824" r="-396" b="56183"/>
          <a:stretch/>
        </p:blipFill>
        <p:spPr>
          <a:xfrm>
            <a:off x="2073940" y="4743406"/>
            <a:ext cx="2542022" cy="141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921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Tratamento dos Dados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3644" y="659349"/>
            <a:ext cx="8775020" cy="4888596"/>
          </a:xfrm>
        </p:spPr>
        <p:txBody>
          <a:bodyPr>
            <a:normAutofit/>
          </a:bodyPr>
          <a:lstStyle/>
          <a:p>
            <a:r>
              <a:rPr lang="pt-BR" dirty="0" smtClean="0"/>
              <a:t>A interface de criação desses passos é bastante intuitiva.</a:t>
            </a:r>
          </a:p>
          <a:p>
            <a:r>
              <a:rPr lang="pt-BR" dirty="0" smtClean="0"/>
              <a:t>Um usuário comum consegue explorar estas transformações sem muita dificuldade com a prática</a:t>
            </a:r>
          </a:p>
          <a:p>
            <a:r>
              <a:rPr lang="pt-BR" dirty="0" smtClean="0"/>
              <a:t>Vamos passear por estas funcionalidades, dando ênfase às funcionalidades menos óbvias, às cascas de banana, aos macetes para facilitar o trabalho</a:t>
            </a:r>
          </a:p>
          <a:p>
            <a:r>
              <a:rPr lang="pt-BR" dirty="0" smtClean="0"/>
              <a:t>Detalhe: o menu apresenta opções “condensadas” ou não dependendo da resolução. Mas são disponibilizadas as mesmas opções</a:t>
            </a:r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 smtClean="0"/>
          </a:p>
          <a:p>
            <a:endParaRPr lang="pt-BR" sz="1600" dirty="0"/>
          </a:p>
          <a:p>
            <a:pPr marL="0" indent="0">
              <a:buNone/>
            </a:pPr>
            <a:endParaRPr lang="pt-BR" sz="1600" dirty="0" smtClean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b="86154"/>
          <a:stretch/>
        </p:blipFill>
        <p:spPr>
          <a:xfrm>
            <a:off x="158082" y="3386963"/>
            <a:ext cx="8572500" cy="94956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b="86539"/>
          <a:stretch/>
        </p:blipFill>
        <p:spPr>
          <a:xfrm>
            <a:off x="214904" y="4336532"/>
            <a:ext cx="8572500" cy="92319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/>
          <a:srcRect b="86410"/>
          <a:stretch/>
        </p:blipFill>
        <p:spPr>
          <a:xfrm>
            <a:off x="214904" y="5259724"/>
            <a:ext cx="8572500" cy="93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036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2461"/>
            <a:ext cx="8665555" cy="697093"/>
          </a:xfrm>
        </p:spPr>
        <p:txBody>
          <a:bodyPr>
            <a:normAutofit/>
          </a:bodyPr>
          <a:lstStyle/>
          <a:p>
            <a:r>
              <a:rPr lang="pt-BR" b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Arquitetura </a:t>
            </a:r>
            <a:r>
              <a:rPr lang="pt-BR" b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 Service BI </a:t>
            </a:r>
            <a:r>
              <a:rPr lang="pt-BR" b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Referência</a:t>
            </a:r>
            <a:endParaRPr lang="pt-BR" sz="2000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="" xmlns:a16="http://schemas.microsoft.com/office/drawing/2014/main" id="{AA499667-30EB-4E74-9D20-C61FF350A58D}"/>
              </a:ext>
            </a:extLst>
          </p:cNvPr>
          <p:cNvGraphicFramePr/>
          <p:nvPr>
            <p:extLst/>
          </p:nvPr>
        </p:nvGraphicFramePr>
        <p:xfrm>
          <a:off x="255173" y="903768"/>
          <a:ext cx="8809696" cy="1081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tângulo 2">
            <a:extLst>
              <a:ext uri="{FF2B5EF4-FFF2-40B4-BE49-F238E27FC236}">
                <a16:creationId xmlns="" xmlns:a16="http://schemas.microsoft.com/office/drawing/2014/main" id="{D6847647-8656-4B6C-86E7-1A283269FA94}"/>
              </a:ext>
            </a:extLst>
          </p:cNvPr>
          <p:cNvSpPr/>
          <p:nvPr/>
        </p:nvSpPr>
        <p:spPr>
          <a:xfrm>
            <a:off x="88185" y="1906129"/>
            <a:ext cx="1637414" cy="1140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Dado Externo</a:t>
            </a:r>
          </a:p>
        </p:txBody>
      </p:sp>
      <p:cxnSp>
        <p:nvCxnSpPr>
          <p:cNvPr id="6" name="Conector: Angulado 5">
            <a:extLst>
              <a:ext uri="{FF2B5EF4-FFF2-40B4-BE49-F238E27FC236}">
                <a16:creationId xmlns="" xmlns:a16="http://schemas.microsoft.com/office/drawing/2014/main" id="{998870CA-396A-45F4-B35E-5F8DF3268189}"/>
              </a:ext>
            </a:extLst>
          </p:cNvPr>
          <p:cNvCxnSpPr>
            <a:cxnSpLocks/>
            <a:stCxn id="3" idx="3"/>
            <a:endCxn id="2052" idx="1"/>
          </p:cNvCxnSpPr>
          <p:nvPr/>
        </p:nvCxnSpPr>
        <p:spPr>
          <a:xfrm>
            <a:off x="1725599" y="2476500"/>
            <a:ext cx="454483" cy="10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Resultado de imagem para power query">
            <a:extLst>
              <a:ext uri="{FF2B5EF4-FFF2-40B4-BE49-F238E27FC236}">
                <a16:creationId xmlns="" xmlns:a16="http://schemas.microsoft.com/office/drawing/2014/main" id="{BA027423-1561-465B-909A-F65AD8B99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082" y="1906129"/>
            <a:ext cx="2031884" cy="114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m para power pivot logo">
            <a:extLst>
              <a:ext uri="{FF2B5EF4-FFF2-40B4-BE49-F238E27FC236}">
                <a16:creationId xmlns="" xmlns:a16="http://schemas.microsoft.com/office/drawing/2014/main" id="{7C7C50AB-69E9-4121-BFE1-9D66D98D1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526" y="1999067"/>
            <a:ext cx="2836235" cy="954866"/>
          </a:xfrm>
          <a:prstGeom prst="rect">
            <a:avLst/>
          </a:prstGeom>
          <a:noFill/>
          <a:ln w="88900">
            <a:solidFill>
              <a:srgbClr val="00502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 12">
            <a:extLst>
              <a:ext uri="{FF2B5EF4-FFF2-40B4-BE49-F238E27FC236}">
                <a16:creationId xmlns="" xmlns:a16="http://schemas.microsoft.com/office/drawing/2014/main" id="{6FDB50C1-F7A2-4796-B804-FCDF039897F1}"/>
              </a:ext>
            </a:extLst>
          </p:cNvPr>
          <p:cNvSpPr/>
          <p:nvPr/>
        </p:nvSpPr>
        <p:spPr>
          <a:xfrm>
            <a:off x="1892587" y="903767"/>
            <a:ext cx="6687887" cy="47102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pt-BR" sz="4000" b="1" dirty="0">
                <a:solidFill>
                  <a:srgbClr val="005024"/>
                </a:solidFill>
              </a:rPr>
              <a:t>Ambiente do Excel</a:t>
            </a:r>
          </a:p>
        </p:txBody>
      </p:sp>
      <p:cxnSp>
        <p:nvCxnSpPr>
          <p:cNvPr id="15" name="Conector: Angulado 14">
            <a:extLst>
              <a:ext uri="{FF2B5EF4-FFF2-40B4-BE49-F238E27FC236}">
                <a16:creationId xmlns="" xmlns:a16="http://schemas.microsoft.com/office/drawing/2014/main" id="{8C27F857-4367-4DEC-BA84-DDBB6A9D4F60}"/>
              </a:ext>
            </a:extLst>
          </p:cNvPr>
          <p:cNvCxnSpPr>
            <a:cxnSpLocks/>
            <a:stCxn id="2052" idx="3"/>
            <a:endCxn id="2054" idx="1"/>
          </p:cNvCxnSpPr>
          <p:nvPr/>
        </p:nvCxnSpPr>
        <p:spPr>
          <a:xfrm flipV="1">
            <a:off x="4211966" y="2476500"/>
            <a:ext cx="1199560" cy="10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m 17">
            <a:extLst>
              <a:ext uri="{FF2B5EF4-FFF2-40B4-BE49-F238E27FC236}">
                <a16:creationId xmlns="" xmlns:a16="http://schemas.microsoft.com/office/drawing/2014/main" id="{C5B1014E-BB60-4EAA-BBD6-17C25B5690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7345" y="3353538"/>
            <a:ext cx="2437359" cy="1443573"/>
          </a:xfrm>
          <a:prstGeom prst="rect">
            <a:avLst/>
          </a:prstGeom>
        </p:spPr>
      </p:pic>
      <p:cxnSp>
        <p:nvCxnSpPr>
          <p:cNvPr id="22" name="Conector: Angulado 21">
            <a:extLst>
              <a:ext uri="{FF2B5EF4-FFF2-40B4-BE49-F238E27FC236}">
                <a16:creationId xmlns="" xmlns:a16="http://schemas.microsoft.com/office/drawing/2014/main" id="{2A68CD5C-DEB8-4FBC-9378-9EE1F3EA1EE1}"/>
              </a:ext>
            </a:extLst>
          </p:cNvPr>
          <p:cNvCxnSpPr>
            <a:cxnSpLocks/>
            <a:stCxn id="18" idx="0"/>
            <a:endCxn id="2052" idx="2"/>
          </p:cNvCxnSpPr>
          <p:nvPr/>
        </p:nvCxnSpPr>
        <p:spPr>
          <a:xfrm rot="16200000" flipV="1">
            <a:off x="3043788" y="3201300"/>
            <a:ext cx="304474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m 23">
            <a:extLst>
              <a:ext uri="{FF2B5EF4-FFF2-40B4-BE49-F238E27FC236}">
                <a16:creationId xmlns="" xmlns:a16="http://schemas.microsoft.com/office/drawing/2014/main" id="{584EFD03-82A2-487C-BB55-455ED441B1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09062" y="3737680"/>
            <a:ext cx="1133475" cy="676275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="" xmlns:a16="http://schemas.microsoft.com/office/drawing/2014/main" id="{4901FA74-C0F2-4024-8173-918B700919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62907" y="3726219"/>
            <a:ext cx="1133475" cy="676275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="" xmlns:a16="http://schemas.microsoft.com/office/drawing/2014/main" id="{024B4718-625E-4954-9730-8F239D4384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6382" y="3735238"/>
            <a:ext cx="1133475" cy="676275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="" xmlns:a16="http://schemas.microsoft.com/office/drawing/2014/main" id="{92812B99-6CB5-41BF-BFBE-05331E2AB2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9745" y="3505938"/>
            <a:ext cx="2437359" cy="1443573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="" xmlns:a16="http://schemas.microsoft.com/office/drawing/2014/main" id="{DD23961C-28D7-49B7-90E7-4E66574516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2145" y="3658338"/>
            <a:ext cx="2437359" cy="1443573"/>
          </a:xfrm>
          <a:prstGeom prst="rect">
            <a:avLst/>
          </a:prstGeom>
        </p:spPr>
      </p:pic>
      <p:cxnSp>
        <p:nvCxnSpPr>
          <p:cNvPr id="34" name="Conector: Angulado 33">
            <a:extLst>
              <a:ext uri="{FF2B5EF4-FFF2-40B4-BE49-F238E27FC236}">
                <a16:creationId xmlns="" xmlns:a16="http://schemas.microsoft.com/office/drawing/2014/main" id="{1D89C212-727D-4BF1-A59B-A7D3B0C32255}"/>
              </a:ext>
            </a:extLst>
          </p:cNvPr>
          <p:cNvCxnSpPr>
            <a:cxnSpLocks/>
            <a:stCxn id="2054" idx="2"/>
            <a:endCxn id="24" idx="0"/>
          </p:cNvCxnSpPr>
          <p:nvPr/>
        </p:nvCxnSpPr>
        <p:spPr>
          <a:xfrm rot="5400000">
            <a:off x="5860849" y="2768884"/>
            <a:ext cx="783747" cy="115384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: Angulado 39">
            <a:extLst>
              <a:ext uri="{FF2B5EF4-FFF2-40B4-BE49-F238E27FC236}">
                <a16:creationId xmlns="" xmlns:a16="http://schemas.microsoft.com/office/drawing/2014/main" id="{ED68FAEC-B636-485D-B53A-A486E46AA025}"/>
              </a:ext>
            </a:extLst>
          </p:cNvPr>
          <p:cNvCxnSpPr>
            <a:cxnSpLocks/>
            <a:stCxn id="2054" idx="2"/>
            <a:endCxn id="25" idx="0"/>
          </p:cNvCxnSpPr>
          <p:nvPr/>
        </p:nvCxnSpPr>
        <p:spPr>
          <a:xfrm rot="16200000" flipH="1">
            <a:off x="6443501" y="3340075"/>
            <a:ext cx="772286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: Angulado 42">
            <a:extLst>
              <a:ext uri="{FF2B5EF4-FFF2-40B4-BE49-F238E27FC236}">
                <a16:creationId xmlns="" xmlns:a16="http://schemas.microsoft.com/office/drawing/2014/main" id="{A7BFDA8D-4F7A-4F43-B84F-AD8DC9476601}"/>
              </a:ext>
            </a:extLst>
          </p:cNvPr>
          <p:cNvCxnSpPr>
            <a:cxnSpLocks/>
            <a:stCxn id="2054" idx="2"/>
            <a:endCxn id="26" idx="0"/>
          </p:cNvCxnSpPr>
          <p:nvPr/>
        </p:nvCxnSpPr>
        <p:spPr>
          <a:xfrm rot="16200000" flipH="1">
            <a:off x="7005730" y="2777847"/>
            <a:ext cx="781305" cy="11334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2047726" y="1714425"/>
            <a:ext cx="2330625" cy="1520928"/>
          </a:xfrm>
          <a:prstGeom prst="rect">
            <a:avLst/>
          </a:prstGeom>
          <a:solidFill>
            <a:srgbClr val="FAA429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75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Tratamento dos Dados – Selecionando Colunas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3644" y="835196"/>
            <a:ext cx="8775020" cy="3508204"/>
          </a:xfrm>
        </p:spPr>
        <p:txBody>
          <a:bodyPr>
            <a:normAutofit/>
          </a:bodyPr>
          <a:lstStyle/>
          <a:p>
            <a:r>
              <a:rPr lang="pt-BR" sz="1600" dirty="0" smtClean="0"/>
              <a:t>Existem duas formas de selecionar colunas</a:t>
            </a:r>
          </a:p>
          <a:p>
            <a:pPr lvl="1"/>
            <a:r>
              <a:rPr lang="pt-BR" sz="1600" dirty="0" smtClean="0"/>
              <a:t>Selecionar as colunas desejadas</a:t>
            </a:r>
          </a:p>
          <a:p>
            <a:pPr lvl="1"/>
            <a:r>
              <a:rPr lang="pt-BR" sz="1600" dirty="0" smtClean="0"/>
              <a:t>Remover as outras colunas (a partir de colunas que escolhemos)</a:t>
            </a:r>
            <a:endParaRPr lang="pt-BR" sz="1600" dirty="0"/>
          </a:p>
          <a:p>
            <a:r>
              <a:rPr lang="pt-BR" sz="1600" dirty="0" smtClean="0"/>
              <a:t>Quando escolho uma ou outra?</a:t>
            </a:r>
          </a:p>
          <a:p>
            <a:r>
              <a:rPr lang="pt-BR" sz="1600" dirty="0" smtClean="0"/>
              <a:t>Temos que pensar se a fonte pode mudar, se ela pode passar a conter mais colunas</a:t>
            </a:r>
          </a:p>
          <a:p>
            <a:r>
              <a:rPr lang="pt-BR" sz="1600" dirty="0" smtClean="0"/>
              <a:t>Qual o impacto que queremos? Queremos que colunas adicionais apareçam na nossa saída?</a:t>
            </a:r>
          </a:p>
          <a:p>
            <a:r>
              <a:rPr lang="pt-BR" sz="1600" dirty="0" smtClean="0"/>
              <a:t>Estas operações podem ser feitas clicando com o botão direito em cima da coluna ou usando as opções em Editor de Consultas -&gt; Página Inicial -&gt; Gerenciar Colunas</a:t>
            </a:r>
          </a:p>
          <a:p>
            <a:pPr marL="0" indent="0">
              <a:buNone/>
            </a:pPr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sz="1600" dirty="0"/>
          </a:p>
          <a:p>
            <a:pPr marL="0" indent="0">
              <a:buNone/>
            </a:pPr>
            <a:endParaRPr lang="pt-BR" sz="1600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62500" r="17019" b="61385"/>
          <a:stretch/>
        </p:blipFill>
        <p:spPr>
          <a:xfrm>
            <a:off x="113644" y="3477713"/>
            <a:ext cx="3884088" cy="259777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r="58615" b="66282"/>
          <a:stretch/>
        </p:blipFill>
        <p:spPr>
          <a:xfrm>
            <a:off x="4501154" y="3477713"/>
            <a:ext cx="3547696" cy="231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95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Tratamento dos Dados – Filtrando as Linhas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3644" y="835196"/>
            <a:ext cx="8775020" cy="4888596"/>
          </a:xfrm>
        </p:spPr>
        <p:txBody>
          <a:bodyPr>
            <a:normAutofit/>
          </a:bodyPr>
          <a:lstStyle/>
          <a:p>
            <a:r>
              <a:rPr lang="pt-BR" dirty="0" smtClean="0"/>
              <a:t>Os filtros de registros ou linhas têm uma interface que depende do tipo de dados da coluna</a:t>
            </a:r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sz="1600" dirty="0"/>
          </a:p>
          <a:p>
            <a:pPr marL="0" indent="0">
              <a:buNone/>
            </a:pPr>
            <a:endParaRPr lang="pt-BR" sz="1600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55673" r="24231" b="21987"/>
          <a:stretch/>
        </p:blipFill>
        <p:spPr>
          <a:xfrm>
            <a:off x="334108" y="1716259"/>
            <a:ext cx="3604846" cy="49641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l="60096" r="17211" b="12563"/>
          <a:stretch/>
        </p:blipFill>
        <p:spPr>
          <a:xfrm>
            <a:off x="4475284" y="1716258"/>
            <a:ext cx="3631224" cy="496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1159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Tratamento dos Dados – Filtrando as Linhas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3644" y="835196"/>
            <a:ext cx="8775020" cy="4888596"/>
          </a:xfrm>
        </p:spPr>
        <p:txBody>
          <a:bodyPr>
            <a:normAutofit/>
          </a:bodyPr>
          <a:lstStyle/>
          <a:p>
            <a:r>
              <a:rPr lang="pt-BR" dirty="0" smtClean="0"/>
              <a:t>Cuidado ao filtrar tabelas que (ainda) têm apenas dois valores diferentes: Existe ambiguidade entre ser diferente de um valor e ser igual a um valor neste caso</a:t>
            </a:r>
          </a:p>
          <a:p>
            <a:r>
              <a:rPr lang="pt-BR" dirty="0" smtClean="0"/>
              <a:t>Os dois filtros abaixo foram gerados da mesma forma: desmarcando um valor</a:t>
            </a:r>
          </a:p>
          <a:p>
            <a:endParaRPr lang="pt-BR" dirty="0" smtClean="0"/>
          </a:p>
          <a:p>
            <a:endParaRPr lang="pt-BR" sz="1600" dirty="0"/>
          </a:p>
          <a:p>
            <a:pPr marL="0" indent="0">
              <a:buNone/>
            </a:pPr>
            <a:endParaRPr lang="pt-BR" sz="1600" dirty="0" smtClean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r="31334" b="71795"/>
          <a:stretch/>
        </p:blipFill>
        <p:spPr>
          <a:xfrm>
            <a:off x="113644" y="2083777"/>
            <a:ext cx="5511856" cy="181121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r="35846" b="76282"/>
          <a:stretch/>
        </p:blipFill>
        <p:spPr>
          <a:xfrm>
            <a:off x="3204796" y="4431323"/>
            <a:ext cx="5499588" cy="162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917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Tratamento dos Dados – Tipos de Dados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3644" y="835196"/>
            <a:ext cx="8775020" cy="4888596"/>
          </a:xfrm>
        </p:spPr>
        <p:txBody>
          <a:bodyPr>
            <a:normAutofit/>
          </a:bodyPr>
          <a:lstStyle/>
          <a:p>
            <a:r>
              <a:rPr lang="pt-BR" dirty="0" smtClean="0"/>
              <a:t>Pelo menos duas formas de alterar o tipo de dados de uma coluna: </a:t>
            </a:r>
          </a:p>
          <a:p>
            <a:pPr lvl="1"/>
            <a:r>
              <a:rPr lang="pt-BR" dirty="0" smtClean="0"/>
              <a:t>clicando ao lado do nome da coluna, onde há uma indicação do tipo de dados atual</a:t>
            </a:r>
          </a:p>
          <a:p>
            <a:pPr lvl="1"/>
            <a:r>
              <a:rPr lang="pt-BR" dirty="0" smtClean="0"/>
              <a:t>Usando Editor de Consulta -&gt; Página Inicial -&gt;Transformar -&gt;Tipo de Dados</a:t>
            </a:r>
          </a:p>
          <a:p>
            <a:pPr lvl="1"/>
            <a:endParaRPr lang="pt-BR" dirty="0"/>
          </a:p>
          <a:p>
            <a:r>
              <a:rPr lang="pt-BR" dirty="0" smtClean="0"/>
              <a:t>Tipos menos óbvios:</a:t>
            </a:r>
          </a:p>
          <a:p>
            <a:pPr lvl="1"/>
            <a:r>
              <a:rPr lang="pt-BR" dirty="0" smtClean="0"/>
              <a:t>Qualquer: não há tipo determinado. Cada linha pode ter um tipo. Não é recomendável, a não ser que haja uma transformação pendente para deixar o dado limpo</a:t>
            </a:r>
          </a:p>
          <a:p>
            <a:pPr lvl="1"/>
            <a:r>
              <a:rPr lang="pt-BR" dirty="0" smtClean="0"/>
              <a:t>Duração: usado para indicar um intervalo de tempo e não uma data ou hora específica. É resultado de uma soma de datas/horas</a:t>
            </a:r>
          </a:p>
          <a:p>
            <a:pPr lvl="1"/>
            <a:r>
              <a:rPr lang="pt-BR" dirty="0" smtClean="0"/>
              <a:t>Verdadeiro/Falso: assume estes dois valores</a:t>
            </a:r>
          </a:p>
          <a:p>
            <a:pPr lvl="1"/>
            <a:r>
              <a:rPr lang="pt-BR" dirty="0" smtClean="0"/>
              <a:t>Binário: diferente de Verdadeiro/Falso. Usado para dados não reconhecidos que sejam carregados de fontes externas. Exemplo: arquivo HIDR do </a:t>
            </a:r>
            <a:r>
              <a:rPr lang="pt-BR" dirty="0" err="1" smtClean="0"/>
              <a:t>Newave</a:t>
            </a:r>
            <a:endParaRPr lang="pt-BR" dirty="0" smtClean="0"/>
          </a:p>
          <a:p>
            <a:pPr lvl="1"/>
            <a:endParaRPr lang="pt-BR" dirty="0" smtClean="0"/>
          </a:p>
          <a:p>
            <a:endParaRPr lang="pt-BR" sz="1600" dirty="0"/>
          </a:p>
          <a:p>
            <a:pPr marL="0" indent="0">
              <a:buNone/>
            </a:pPr>
            <a:endParaRPr lang="pt-BR" sz="1600" dirty="0" smtClean="0"/>
          </a:p>
        </p:txBody>
      </p:sp>
    </p:spTree>
    <p:extLst>
      <p:ext uri="{BB962C8B-B14F-4D97-AF65-F5344CB8AC3E}">
        <p14:creationId xmlns:p14="http://schemas.microsoft.com/office/powerpoint/2010/main" val="37589711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Tratamento dos Dados – Tipos de Dados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3644" y="835196"/>
            <a:ext cx="8775020" cy="2883950"/>
          </a:xfrm>
        </p:spPr>
        <p:txBody>
          <a:bodyPr>
            <a:normAutofit lnSpcReduction="10000"/>
          </a:bodyPr>
          <a:lstStyle/>
          <a:p>
            <a:r>
              <a:rPr lang="pt-BR" dirty="0" smtClean="0"/>
              <a:t>CUIDADO COM A LINGUAGEM DA FONTE DE DADOS!</a:t>
            </a:r>
          </a:p>
          <a:p>
            <a:r>
              <a:rPr lang="pt-BR" dirty="0" smtClean="0"/>
              <a:t>No nosso exemplo da </a:t>
            </a:r>
            <a:r>
              <a:rPr lang="pt-BR" dirty="0" err="1" smtClean="0"/>
              <a:t>Wikipedia</a:t>
            </a:r>
            <a:r>
              <a:rPr lang="pt-BR" dirty="0" smtClean="0"/>
              <a:t>, o PIB veio como texto, com o separador “,” para o MILHAR</a:t>
            </a:r>
          </a:p>
          <a:p>
            <a:endParaRPr lang="pt-BR" dirty="0"/>
          </a:p>
          <a:p>
            <a:endParaRPr lang="pt-BR" dirty="0" smtClean="0"/>
          </a:p>
          <a:p>
            <a:r>
              <a:rPr lang="pt-BR" dirty="0" smtClean="0"/>
              <a:t>Precisamos indicar a linguagem da fonte ao transformar este dado em dado numérico. SE NÃO TOMARMOS CUIDADO, ELE PODE INTERPRETAR A VÍRGULA COMO SEPARADOR DECIMAL. Alterar “Usando a localidade”, usando a linguagem DA FONTE</a:t>
            </a:r>
            <a:endParaRPr lang="pt-BR" sz="1600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3282" t="16026" r="51744" b="69615"/>
          <a:stretch/>
        </p:blipFill>
        <p:spPr>
          <a:xfrm>
            <a:off x="1502977" y="1644161"/>
            <a:ext cx="2998177" cy="98473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l="71442" t="16785" r="16923" b="47561"/>
          <a:stretch/>
        </p:blipFill>
        <p:spPr>
          <a:xfrm>
            <a:off x="556693" y="3719146"/>
            <a:ext cx="2546990" cy="2768726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641839" y="6013938"/>
            <a:ext cx="1899138" cy="298939"/>
          </a:xfrm>
          <a:prstGeom prst="ellipse">
            <a:avLst/>
          </a:prstGeom>
          <a:solidFill>
            <a:srgbClr val="FFC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354" y="3984455"/>
            <a:ext cx="3691597" cy="176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40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751"/>
            <a:ext cx="8888663" cy="881063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Tratamento dos Dados – Primeira linha como cabeçalho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3644" y="835196"/>
            <a:ext cx="8775019" cy="1274261"/>
          </a:xfrm>
        </p:spPr>
        <p:txBody>
          <a:bodyPr>
            <a:normAutofit/>
          </a:bodyPr>
          <a:lstStyle/>
          <a:p>
            <a:r>
              <a:rPr lang="pt-BR" sz="1800" dirty="0" smtClean="0"/>
              <a:t>Uma transformação útil que às vezes passa despercebida é “Usar a primeira linha como cabeçalho”</a:t>
            </a:r>
          </a:p>
          <a:p>
            <a:r>
              <a:rPr lang="pt-BR" sz="1800" dirty="0" smtClean="0"/>
              <a:t>É muito comum precisar usar isso em arquivos CSV ou em importações de Pastas de Trabalho que não possuem Tabela (</a:t>
            </a:r>
            <a:r>
              <a:rPr lang="pt-BR" sz="1800" dirty="0" err="1" smtClean="0"/>
              <a:t>ListObject</a:t>
            </a:r>
            <a:r>
              <a:rPr lang="pt-BR" sz="1800" dirty="0" smtClean="0"/>
              <a:t>) 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b="55379"/>
          <a:stretch/>
        </p:blipFill>
        <p:spPr>
          <a:xfrm>
            <a:off x="198654" y="2607398"/>
            <a:ext cx="3672795" cy="1982709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/>
          <a:srcRect l="59703" t="29415" r="26733" b="50768"/>
          <a:stretch/>
        </p:blipFill>
        <p:spPr>
          <a:xfrm>
            <a:off x="4627901" y="2607398"/>
            <a:ext cx="3476396" cy="180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71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751"/>
            <a:ext cx="8888663" cy="881063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Tratamento dos Dados – Operações nos valores das colunas – Transformar x Adicionar Colunas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821" y="1029244"/>
            <a:ext cx="8775019" cy="1668689"/>
          </a:xfrm>
        </p:spPr>
        <p:txBody>
          <a:bodyPr>
            <a:normAutofit lnSpcReduction="10000"/>
          </a:bodyPr>
          <a:lstStyle/>
          <a:p>
            <a:r>
              <a:rPr lang="pt-BR" sz="1800" dirty="0" smtClean="0"/>
              <a:t>Os grupos de menu “Transformar” e “Adicionar colunas” compartilham diversas operações que podem ser executadas em valores das colunas. A diferença é que “Transformar” executa a ação “in </a:t>
            </a:r>
            <a:r>
              <a:rPr lang="pt-BR" sz="1800" dirty="0" err="1" smtClean="0"/>
              <a:t>place</a:t>
            </a:r>
            <a:r>
              <a:rPr lang="pt-BR" sz="1800" dirty="0" smtClean="0"/>
              <a:t>”, ou seja, SOBRESCREVENDO O RESULTADO” e “Adicionar Colunas” mantém o valor original e cria uma NOVA coluna</a:t>
            </a:r>
          </a:p>
          <a:p>
            <a:r>
              <a:rPr lang="pt-BR" sz="1800" dirty="0"/>
              <a:t>Existem várias transformações de texto. CORTAR, no exemplo, retira espaços, como o “ARRUMAR” do Excel ou o “TRIM” em outras linguagens</a:t>
            </a:r>
          </a:p>
          <a:p>
            <a:endParaRPr lang="pt-BR" sz="1800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98" r="60792" b="71422"/>
          <a:stretch/>
        </p:blipFill>
        <p:spPr>
          <a:xfrm>
            <a:off x="217284" y="3144051"/>
            <a:ext cx="8142590" cy="211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2882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751"/>
            <a:ext cx="8888663" cy="881063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Tratamento dos Dados – Operações nos valores das colunas – Transformar x Adicionar Colunas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821" y="1029244"/>
            <a:ext cx="8775019" cy="1668689"/>
          </a:xfrm>
        </p:spPr>
        <p:txBody>
          <a:bodyPr>
            <a:normAutofit/>
          </a:bodyPr>
          <a:lstStyle/>
          <a:p>
            <a:r>
              <a:rPr lang="pt-BR" sz="1800" dirty="0" smtClean="0"/>
              <a:t>Existem várias transformações numéricas, também.</a:t>
            </a:r>
          </a:p>
          <a:p>
            <a:r>
              <a:rPr lang="pt-BR" sz="1800" dirty="0" smtClean="0"/>
              <a:t>No exemplo, multiplicamos o valor do PIB, sobrescrevendo a coluna, porque queremos usar a unidade “milhares de dólares PPP”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r="52376" b="65281"/>
          <a:stretch/>
        </p:blipFill>
        <p:spPr>
          <a:xfrm>
            <a:off x="452674" y="1953244"/>
            <a:ext cx="6868559" cy="177623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b="58028"/>
          <a:stretch/>
        </p:blipFill>
        <p:spPr>
          <a:xfrm>
            <a:off x="316872" y="3912444"/>
            <a:ext cx="9144000" cy="230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1401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751"/>
            <a:ext cx="8888663" cy="881063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Tratamento dos Dados – Operações nos valores das colunas – Transformar x Adicionar Colunas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821" y="1029244"/>
            <a:ext cx="8775019" cy="1668689"/>
          </a:xfrm>
        </p:spPr>
        <p:txBody>
          <a:bodyPr>
            <a:normAutofit/>
          </a:bodyPr>
          <a:lstStyle/>
          <a:p>
            <a:r>
              <a:rPr lang="pt-BR" sz="1800" dirty="0" smtClean="0"/>
              <a:t>No exemplo, abaixo, usamos “Adicionar Colunas” para criar uma coluna que indica o sinal da nossa medida de PIB Per Capita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/>
          <a:srcRect r="66634" b="61932"/>
          <a:stretch/>
        </p:blipFill>
        <p:spPr>
          <a:xfrm>
            <a:off x="823866" y="2187421"/>
            <a:ext cx="5735424" cy="232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9735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751"/>
            <a:ext cx="8888663" cy="881063"/>
          </a:xfrm>
        </p:spPr>
        <p:txBody>
          <a:bodyPr>
            <a:normAutofit fontScale="90000"/>
          </a:bodyPr>
          <a:lstStyle/>
          <a:p>
            <a:r>
              <a:rPr lang="pt-BR" dirty="0"/>
              <a:t>Tratamento dos Dados – Operações nos valores das colunas – Transformar x Adicionar Colunas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3644" y="1057830"/>
            <a:ext cx="8775019" cy="1668689"/>
          </a:xfrm>
        </p:spPr>
        <p:txBody>
          <a:bodyPr>
            <a:normAutofit/>
          </a:bodyPr>
          <a:lstStyle/>
          <a:p>
            <a:r>
              <a:rPr lang="pt-BR" sz="1800" dirty="0" smtClean="0"/>
              <a:t>As operações em cima de valores das colunas também são habilitadas de acordo com o tipo do campo 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r="60495" b="60816"/>
          <a:stretch/>
        </p:blipFill>
        <p:spPr>
          <a:xfrm>
            <a:off x="199176" y="1761908"/>
            <a:ext cx="5104729" cy="179610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r="57921" b="58373"/>
          <a:stretch/>
        </p:blipFill>
        <p:spPr>
          <a:xfrm>
            <a:off x="1783533" y="2832480"/>
            <a:ext cx="4570113" cy="160371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/>
          <a:srcRect l="396" t="13151" r="55247" b="72192"/>
          <a:stretch/>
        </p:blipFill>
        <p:spPr>
          <a:xfrm>
            <a:off x="3141552" y="4831870"/>
            <a:ext cx="5664489" cy="112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98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2461"/>
            <a:ext cx="8665555" cy="697093"/>
          </a:xfrm>
        </p:spPr>
        <p:txBody>
          <a:bodyPr>
            <a:normAutofit/>
          </a:bodyPr>
          <a:lstStyle/>
          <a:p>
            <a:r>
              <a:rPr lang="pt-BR" b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Arquitetura </a:t>
            </a:r>
            <a:r>
              <a:rPr lang="pt-BR" b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 </a:t>
            </a:r>
            <a:r>
              <a:rPr lang="pt-BR" b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Referência</a:t>
            </a:r>
            <a:endParaRPr lang="pt-BR" sz="2000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="" xmlns:a16="http://schemas.microsoft.com/office/drawing/2014/main" id="{AA499667-30EB-4E74-9D20-C61FF350A5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5134394"/>
              </p:ext>
            </p:extLst>
          </p:nvPr>
        </p:nvGraphicFramePr>
        <p:xfrm>
          <a:off x="255173" y="903768"/>
          <a:ext cx="8809696" cy="674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1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2" t="14268" r="1909" b="24380"/>
          <a:stretch/>
        </p:blipFill>
        <p:spPr bwMode="auto">
          <a:xfrm>
            <a:off x="255173" y="1985230"/>
            <a:ext cx="8264574" cy="3540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tângulo 22"/>
          <p:cNvSpPr/>
          <p:nvPr/>
        </p:nvSpPr>
        <p:spPr>
          <a:xfrm>
            <a:off x="1852203" y="2948411"/>
            <a:ext cx="1689004" cy="1093957"/>
          </a:xfrm>
          <a:prstGeom prst="rect">
            <a:avLst/>
          </a:prstGeom>
          <a:solidFill>
            <a:srgbClr val="FAA429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961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751"/>
            <a:ext cx="8888663" cy="881063"/>
          </a:xfrm>
        </p:spPr>
        <p:txBody>
          <a:bodyPr>
            <a:normAutofit fontScale="90000"/>
          </a:bodyPr>
          <a:lstStyle/>
          <a:p>
            <a:r>
              <a:rPr lang="pt-BR" dirty="0"/>
              <a:t>Tratamento dos Dados – </a:t>
            </a:r>
            <a:r>
              <a:rPr lang="pt-BR" dirty="0" smtClean="0"/>
              <a:t>Adicionar Nova Coluna Personalizada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821" y="885814"/>
            <a:ext cx="8775019" cy="1668689"/>
          </a:xfrm>
        </p:spPr>
        <p:txBody>
          <a:bodyPr>
            <a:normAutofit/>
          </a:bodyPr>
          <a:lstStyle/>
          <a:p>
            <a:r>
              <a:rPr lang="pt-BR" sz="1800" dirty="0" smtClean="0"/>
              <a:t>Uma das funcionalidades mais utilizadas é criar uma coluna personalizada.</a:t>
            </a:r>
          </a:p>
          <a:p>
            <a:r>
              <a:rPr lang="pt-BR" sz="1800" dirty="0" smtClean="0"/>
              <a:t>Ao ativar Editor de Consultas-&gt;Adicionar Colunas-&gt;Coluna Personalizada, podemos escrever um pequeno código que retorna o valor da nova coluna</a:t>
            </a:r>
          </a:p>
          <a:p>
            <a:r>
              <a:rPr lang="pt-BR" sz="1800" dirty="0" smtClean="0"/>
              <a:t>Falaremos mais sobre a linguagem usada neste código mais adiante</a:t>
            </a:r>
          </a:p>
          <a:p>
            <a:endParaRPr lang="pt-BR" sz="1800" dirty="0" smtClean="0"/>
          </a:p>
          <a:p>
            <a:pPr marL="0" indent="0">
              <a:buNone/>
            </a:pPr>
            <a:endParaRPr lang="pt-BR" sz="1800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415" y="2745447"/>
            <a:ext cx="6189380" cy="365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4361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751"/>
            <a:ext cx="8888663" cy="881063"/>
          </a:xfrm>
        </p:spPr>
        <p:txBody>
          <a:bodyPr>
            <a:normAutofit fontScale="90000"/>
          </a:bodyPr>
          <a:lstStyle/>
          <a:p>
            <a:r>
              <a:rPr lang="pt-BR" dirty="0"/>
              <a:t>Tratamento dos Dados – </a:t>
            </a:r>
            <a:r>
              <a:rPr lang="pt-BR" dirty="0" smtClean="0"/>
              <a:t>Adicionar Nova Coluna Personalizada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821" y="885814"/>
            <a:ext cx="8775019" cy="1668689"/>
          </a:xfrm>
        </p:spPr>
        <p:txBody>
          <a:bodyPr>
            <a:normAutofit/>
          </a:bodyPr>
          <a:lstStyle/>
          <a:p>
            <a:r>
              <a:rPr lang="pt-BR" sz="1800" dirty="0" smtClean="0"/>
              <a:t>Uma das funcionalidades mais utilizadas é criar uma coluna personalizada.</a:t>
            </a:r>
          </a:p>
          <a:p>
            <a:r>
              <a:rPr lang="pt-BR" sz="1800" dirty="0" smtClean="0"/>
              <a:t>Ao ativar Editor de Consultas-&gt;Adicionar Colunas-&gt;Coluna Personalizada, podemos escrever um pequeno código que retorna o valor da nova coluna</a:t>
            </a:r>
          </a:p>
          <a:p>
            <a:r>
              <a:rPr lang="pt-BR" sz="1800" dirty="0" smtClean="0"/>
              <a:t>Falaremos mais sobre a linguagem usada neste código mais adiante</a:t>
            </a:r>
          </a:p>
          <a:p>
            <a:endParaRPr lang="pt-BR" sz="1800" dirty="0" smtClean="0"/>
          </a:p>
          <a:p>
            <a:pPr marL="0" indent="0">
              <a:buNone/>
            </a:pPr>
            <a:endParaRPr lang="pt-BR" sz="1800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415" y="2745447"/>
            <a:ext cx="6189380" cy="365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1198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751"/>
            <a:ext cx="8888663" cy="881063"/>
          </a:xfrm>
        </p:spPr>
        <p:txBody>
          <a:bodyPr>
            <a:normAutofit/>
          </a:bodyPr>
          <a:lstStyle/>
          <a:p>
            <a:r>
              <a:rPr lang="pt-BR" dirty="0"/>
              <a:t>Tratamento dos Dados – </a:t>
            </a:r>
            <a:r>
              <a:rPr lang="pt-BR" dirty="0" smtClean="0"/>
              <a:t>Juntando Consultas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620433"/>
            <a:ext cx="8906110" cy="1753118"/>
          </a:xfrm>
        </p:spPr>
        <p:txBody>
          <a:bodyPr>
            <a:normAutofit/>
          </a:bodyPr>
          <a:lstStyle/>
          <a:p>
            <a:r>
              <a:rPr lang="pt-BR" dirty="0" smtClean="0"/>
              <a:t>É muito comum combinar consultas. Vamos fazer isso muito</a:t>
            </a:r>
            <a:endParaRPr lang="pt-BR" dirty="0"/>
          </a:p>
          <a:p>
            <a:r>
              <a:rPr lang="pt-BR" dirty="0" smtClean="0"/>
              <a:t>Existem duas formas de combinar consultas, baseados em operadores relacionais</a:t>
            </a:r>
          </a:p>
          <a:p>
            <a:pPr lvl="1"/>
            <a:r>
              <a:rPr lang="pt-BR" sz="2000" dirty="0" smtClean="0"/>
              <a:t>Acrescentar (Union) – Este é um operador que </a:t>
            </a:r>
          </a:p>
          <a:p>
            <a:pPr lvl="2"/>
            <a:r>
              <a:rPr lang="pt-BR" dirty="0" smtClean="0"/>
              <a:t>recebe duas tabelas como operando (T1 e T2) e </a:t>
            </a:r>
          </a:p>
          <a:p>
            <a:pPr lvl="2"/>
            <a:r>
              <a:rPr lang="pt-BR" dirty="0" smtClean="0"/>
              <a:t>gera um novo conjunto contendo uma união dos dois conjuntos de registros</a:t>
            </a:r>
          </a:p>
        </p:txBody>
      </p:sp>
      <p:cxnSp>
        <p:nvCxnSpPr>
          <p:cNvPr id="10" name="Conector de seta reta 9"/>
          <p:cNvCxnSpPr>
            <a:stCxn id="25" idx="2"/>
            <a:endCxn id="16" idx="8"/>
          </p:cNvCxnSpPr>
          <p:nvPr/>
        </p:nvCxnSpPr>
        <p:spPr>
          <a:xfrm>
            <a:off x="2339719" y="2918690"/>
            <a:ext cx="832334" cy="757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>
            <a:stCxn id="33" idx="2"/>
            <a:endCxn id="16" idx="1"/>
          </p:cNvCxnSpPr>
          <p:nvPr/>
        </p:nvCxnSpPr>
        <p:spPr>
          <a:xfrm flipH="1">
            <a:off x="5866646" y="2918690"/>
            <a:ext cx="825965" cy="1014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trela de 12 Pontos 15"/>
          <p:cNvSpPr/>
          <p:nvPr/>
        </p:nvSpPr>
        <p:spPr>
          <a:xfrm>
            <a:off x="2978590" y="3419002"/>
            <a:ext cx="2888056" cy="1028040"/>
          </a:xfrm>
          <a:prstGeom prst="star1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ACRESCENTA</a:t>
            </a:r>
            <a:endParaRPr lang="pt-BR" dirty="0"/>
          </a:p>
        </p:txBody>
      </p:sp>
      <p:cxnSp>
        <p:nvCxnSpPr>
          <p:cNvPr id="20" name="Conector de seta reta 19"/>
          <p:cNvCxnSpPr>
            <a:stCxn id="16" idx="4"/>
            <a:endCxn id="35" idx="0"/>
          </p:cNvCxnSpPr>
          <p:nvPr/>
        </p:nvCxnSpPr>
        <p:spPr>
          <a:xfrm>
            <a:off x="4422618" y="4447042"/>
            <a:ext cx="30437" cy="586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m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754" y="2385890"/>
            <a:ext cx="1651929" cy="532800"/>
          </a:xfrm>
          <a:prstGeom prst="rect">
            <a:avLst/>
          </a:prstGeom>
        </p:spPr>
      </p:pic>
      <p:pic>
        <p:nvPicPr>
          <p:cNvPr id="33" name="Imagem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646" y="2385890"/>
            <a:ext cx="1651929" cy="532800"/>
          </a:xfrm>
          <a:prstGeom prst="rect">
            <a:avLst/>
          </a:prstGeom>
        </p:spPr>
      </p:pic>
      <p:pic>
        <p:nvPicPr>
          <p:cNvPr id="35" name="Imagem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5047" y="5033727"/>
            <a:ext cx="2516015" cy="78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889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751"/>
            <a:ext cx="8888663" cy="881063"/>
          </a:xfrm>
        </p:spPr>
        <p:txBody>
          <a:bodyPr>
            <a:normAutofit/>
          </a:bodyPr>
          <a:lstStyle/>
          <a:p>
            <a:r>
              <a:rPr lang="pt-BR" dirty="0"/>
              <a:t>Tratamento dos Dados – </a:t>
            </a:r>
            <a:r>
              <a:rPr lang="pt-BR" dirty="0" smtClean="0"/>
              <a:t>Juntando Consultas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620433"/>
            <a:ext cx="8906110" cy="2246686"/>
          </a:xfrm>
        </p:spPr>
        <p:txBody>
          <a:bodyPr>
            <a:normAutofit/>
          </a:bodyPr>
          <a:lstStyle/>
          <a:p>
            <a:pPr lvl="1"/>
            <a:r>
              <a:rPr lang="pt-BR" sz="2000" dirty="0" smtClean="0"/>
              <a:t>Mesclar (</a:t>
            </a:r>
            <a:r>
              <a:rPr lang="pt-BR" sz="2000" dirty="0" err="1" smtClean="0"/>
              <a:t>Join</a:t>
            </a:r>
            <a:r>
              <a:rPr lang="pt-BR" sz="2000" dirty="0" smtClean="0"/>
              <a:t>) – Este é um operador que </a:t>
            </a:r>
          </a:p>
          <a:p>
            <a:pPr lvl="2"/>
            <a:r>
              <a:rPr lang="pt-BR" dirty="0" smtClean="0"/>
              <a:t>recebe duas tabelas como operando (T1 e T2) e </a:t>
            </a:r>
          </a:p>
          <a:p>
            <a:pPr lvl="2"/>
            <a:r>
              <a:rPr lang="pt-BR" dirty="0" smtClean="0"/>
              <a:t>gera um novo conjunto contendo todas as combinações de dois registros, </a:t>
            </a:r>
          </a:p>
          <a:p>
            <a:pPr lvl="3"/>
            <a:r>
              <a:rPr lang="pt-BR" dirty="0" smtClean="0"/>
              <a:t>onde o primeiro registro vem de T1 e o segundo de T2</a:t>
            </a:r>
          </a:p>
          <a:p>
            <a:pPr lvl="3"/>
            <a:r>
              <a:rPr lang="pt-BR" dirty="0" smtClean="0"/>
              <a:t>onde os dois registros tem os valores de alguns campos em comum </a:t>
            </a:r>
            <a:endParaRPr lang="pt-BR" sz="1400" dirty="0" smtClean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58" y="2163294"/>
            <a:ext cx="1619320" cy="59659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018" y="4909755"/>
            <a:ext cx="5337001" cy="129394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4874" y="2155111"/>
            <a:ext cx="3102290" cy="969018"/>
          </a:xfrm>
          <a:prstGeom prst="rect">
            <a:avLst/>
          </a:prstGeom>
        </p:spPr>
      </p:pic>
      <p:cxnSp>
        <p:nvCxnSpPr>
          <p:cNvPr id="10" name="Conector de seta reta 9"/>
          <p:cNvCxnSpPr>
            <a:stCxn id="6" idx="2"/>
            <a:endCxn id="16" idx="8"/>
          </p:cNvCxnSpPr>
          <p:nvPr/>
        </p:nvCxnSpPr>
        <p:spPr>
          <a:xfrm>
            <a:off x="1489018" y="2759892"/>
            <a:ext cx="1694772" cy="700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>
            <a:stCxn id="8" idx="2"/>
            <a:endCxn id="16" idx="1"/>
          </p:cNvCxnSpPr>
          <p:nvPr/>
        </p:nvCxnSpPr>
        <p:spPr>
          <a:xfrm flipH="1">
            <a:off x="4906978" y="3124129"/>
            <a:ext cx="1919041" cy="593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trela de 12 Pontos 15"/>
          <p:cNvSpPr/>
          <p:nvPr/>
        </p:nvSpPr>
        <p:spPr>
          <a:xfrm>
            <a:off x="3060071" y="3203297"/>
            <a:ext cx="1846907" cy="1028040"/>
          </a:xfrm>
          <a:prstGeom prst="star1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MESCLA</a:t>
            </a:r>
            <a:endParaRPr lang="pt-BR" dirty="0"/>
          </a:p>
        </p:txBody>
      </p:sp>
      <p:cxnSp>
        <p:nvCxnSpPr>
          <p:cNvPr id="20" name="Conector de seta reta 19"/>
          <p:cNvCxnSpPr>
            <a:stCxn id="16" idx="4"/>
            <a:endCxn id="7" idx="0"/>
          </p:cNvCxnSpPr>
          <p:nvPr/>
        </p:nvCxnSpPr>
        <p:spPr>
          <a:xfrm>
            <a:off x="3983525" y="4231337"/>
            <a:ext cx="173994" cy="678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8133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751"/>
            <a:ext cx="8888663" cy="881063"/>
          </a:xfrm>
        </p:spPr>
        <p:txBody>
          <a:bodyPr>
            <a:normAutofit/>
          </a:bodyPr>
          <a:lstStyle/>
          <a:p>
            <a:r>
              <a:rPr lang="pt-BR" dirty="0"/>
              <a:t>Tratamento dos Dados – </a:t>
            </a:r>
            <a:r>
              <a:rPr lang="pt-BR" dirty="0" smtClean="0"/>
              <a:t>Juntando Consultas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810556"/>
            <a:ext cx="8906110" cy="1753118"/>
          </a:xfrm>
        </p:spPr>
        <p:txBody>
          <a:bodyPr>
            <a:normAutofit/>
          </a:bodyPr>
          <a:lstStyle/>
          <a:p>
            <a:r>
              <a:rPr lang="pt-BR" dirty="0" smtClean="0"/>
              <a:t>No exemplo, pegamos da </a:t>
            </a:r>
            <a:r>
              <a:rPr lang="pt-BR" dirty="0" err="1" smtClean="0"/>
              <a:t>Wikipedia</a:t>
            </a:r>
            <a:r>
              <a:rPr lang="pt-BR" dirty="0" smtClean="0"/>
              <a:t> a lista de países por continentes, pois queremos enriquecer nossa base de Países com seus continentes</a:t>
            </a:r>
          </a:p>
          <a:p>
            <a:r>
              <a:rPr lang="pt-BR" dirty="0" smtClean="0"/>
              <a:t>Precisamos então de uma tabela que relacione os nossos país a seus continentes</a:t>
            </a:r>
          </a:p>
          <a:p>
            <a:r>
              <a:rPr lang="pt-BR" dirty="0" smtClean="0"/>
              <a:t>Na </a:t>
            </a:r>
            <a:r>
              <a:rPr lang="pt-BR" dirty="0" err="1" smtClean="0"/>
              <a:t>Wikipedia</a:t>
            </a:r>
            <a:r>
              <a:rPr lang="pt-BR" dirty="0" smtClean="0"/>
              <a:t> temos uma lista por continente. Vamos juntá-las em uma tabela só, unindo os conjuntos usando Menu-&gt;Power Query-&gt;Acrescentar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77" y="2629587"/>
            <a:ext cx="4088464" cy="236792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l="1287" r="23465" b="7766"/>
          <a:stretch/>
        </p:blipFill>
        <p:spPr>
          <a:xfrm>
            <a:off x="3449421" y="2563674"/>
            <a:ext cx="5160425" cy="381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093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751"/>
            <a:ext cx="8888663" cy="881063"/>
          </a:xfrm>
        </p:spPr>
        <p:txBody>
          <a:bodyPr>
            <a:normAutofit/>
          </a:bodyPr>
          <a:lstStyle/>
          <a:p>
            <a:r>
              <a:rPr lang="pt-BR" dirty="0"/>
              <a:t>Tratamento dos Dados – </a:t>
            </a:r>
            <a:r>
              <a:rPr lang="pt-BR" dirty="0" smtClean="0"/>
              <a:t>Juntando Consultas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810556"/>
            <a:ext cx="8906110" cy="1753118"/>
          </a:xfrm>
        </p:spPr>
        <p:txBody>
          <a:bodyPr>
            <a:normAutofit/>
          </a:bodyPr>
          <a:lstStyle/>
          <a:p>
            <a:r>
              <a:rPr lang="pt-BR" dirty="0" smtClean="0"/>
              <a:t>Agora vamos mesclar nossa lista de Países/PIB com a lista de Países/Continentes</a:t>
            </a:r>
          </a:p>
          <a:p>
            <a:endParaRPr lang="pt-BR" dirty="0" smtClean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76" y="1247999"/>
            <a:ext cx="3764025" cy="322170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r="68020" b="62969"/>
          <a:stretch/>
        </p:blipFill>
        <p:spPr>
          <a:xfrm>
            <a:off x="5151423" y="1841009"/>
            <a:ext cx="2924269" cy="203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319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751"/>
            <a:ext cx="8888663" cy="881063"/>
          </a:xfrm>
        </p:spPr>
        <p:txBody>
          <a:bodyPr>
            <a:normAutofit/>
          </a:bodyPr>
          <a:lstStyle/>
          <a:p>
            <a:r>
              <a:rPr lang="pt-BR" dirty="0"/>
              <a:t>Tratamento dos Dados – </a:t>
            </a:r>
            <a:r>
              <a:rPr lang="pt-BR" dirty="0" smtClean="0"/>
              <a:t>Juntando Consultas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810556"/>
            <a:ext cx="8888663" cy="2095606"/>
          </a:xfrm>
        </p:spPr>
        <p:txBody>
          <a:bodyPr>
            <a:normAutofit lnSpcReduction="10000"/>
          </a:bodyPr>
          <a:lstStyle/>
          <a:p>
            <a:r>
              <a:rPr lang="pt-BR" dirty="0" smtClean="0"/>
              <a:t>É importante notar a diferença entre os tipos de </a:t>
            </a:r>
            <a:r>
              <a:rPr lang="pt-BR" dirty="0" err="1" smtClean="0"/>
              <a:t>Mesclagem</a:t>
            </a:r>
            <a:endParaRPr lang="pt-BR" dirty="0"/>
          </a:p>
          <a:p>
            <a:r>
              <a:rPr lang="pt-BR" dirty="0" smtClean="0"/>
              <a:t>Ele chama de “Esquerda” o primeiro operando (a primeira tabela) passada ao operador Mescla. Quando estamos usando a interface visualmente é a tabela onde estávamos</a:t>
            </a:r>
          </a:p>
          <a:p>
            <a:r>
              <a:rPr lang="pt-BR" dirty="0" smtClean="0"/>
              <a:t>Muitas vezes vamos usar “Externa Esquerda” pois estamos buscando informação relativa ao registro em outra tabela. Queremos manter os registros que porventura não tenham correspondência</a:t>
            </a:r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73" y="3181709"/>
            <a:ext cx="8404515" cy="226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92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751"/>
            <a:ext cx="8888663" cy="881063"/>
          </a:xfrm>
        </p:spPr>
        <p:txBody>
          <a:bodyPr>
            <a:normAutofit/>
          </a:bodyPr>
          <a:lstStyle/>
          <a:p>
            <a:r>
              <a:rPr lang="pt-BR" dirty="0"/>
              <a:t>Tratamento dos Dados – </a:t>
            </a:r>
            <a:r>
              <a:rPr lang="pt-BR" dirty="0" smtClean="0"/>
              <a:t>Juntando Consultas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16" y="692767"/>
            <a:ext cx="4644956" cy="1253727"/>
          </a:xfrm>
          <a:prstGeom prst="rect">
            <a:avLst/>
          </a:prstGeom>
        </p:spPr>
      </p:pic>
      <p:pic>
        <p:nvPicPr>
          <p:cNvPr id="2050" name="Picture 2" descr="Resultado de imagem para tipos de joi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352" y="1457607"/>
            <a:ext cx="4543414" cy="454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1729211" y="2148955"/>
            <a:ext cx="180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Externa esquerda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7333306" y="2201103"/>
            <a:ext cx="1537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Externa direita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5050538" y="2570435"/>
            <a:ext cx="85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Interna</a:t>
            </a:r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823171" y="5126036"/>
            <a:ext cx="1834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Externa Completa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3341119" y="3351599"/>
            <a:ext cx="1475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Anti</a:t>
            </a:r>
            <a:r>
              <a:rPr lang="pt-BR" dirty="0" smtClean="0"/>
              <a:t> esquerda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6229174" y="3359982"/>
            <a:ext cx="1206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Anti</a:t>
            </a:r>
            <a:r>
              <a:rPr lang="pt-BR" dirty="0" smtClean="0"/>
              <a:t> direita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75170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751"/>
            <a:ext cx="8888663" cy="881063"/>
          </a:xfrm>
        </p:spPr>
        <p:txBody>
          <a:bodyPr>
            <a:normAutofit/>
          </a:bodyPr>
          <a:lstStyle/>
          <a:p>
            <a:r>
              <a:rPr lang="pt-BR" dirty="0"/>
              <a:t>Tratamento dos Dados – </a:t>
            </a:r>
            <a:r>
              <a:rPr lang="pt-BR" dirty="0" smtClean="0"/>
              <a:t>Agrupando e consolidando</a:t>
            </a:r>
            <a:endParaRPr lang="pt-BR" dirty="0"/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0" y="810556"/>
            <a:ext cx="8888663" cy="1135939"/>
          </a:xfrm>
        </p:spPr>
        <p:txBody>
          <a:bodyPr>
            <a:normAutofit/>
          </a:bodyPr>
          <a:lstStyle/>
          <a:p>
            <a:r>
              <a:rPr lang="pt-BR" dirty="0" smtClean="0"/>
              <a:t>Outra operação muito usada é o agrupamento de registros por um ou mais campos</a:t>
            </a:r>
          </a:p>
          <a:p>
            <a:r>
              <a:rPr lang="pt-BR" dirty="0" smtClean="0"/>
              <a:t>No nosso exemplo, agora podemos extrair informações consolidadas por continente. Editor de Consultas -&gt; Transformar -&gt; Agrupar Por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75" y="2118511"/>
            <a:ext cx="4469869" cy="337950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r="53069" b="64122"/>
          <a:stretch/>
        </p:blipFill>
        <p:spPr>
          <a:xfrm>
            <a:off x="4689695" y="2118511"/>
            <a:ext cx="4291343" cy="197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759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751"/>
            <a:ext cx="8888663" cy="881063"/>
          </a:xfrm>
        </p:spPr>
        <p:txBody>
          <a:bodyPr>
            <a:normAutofit/>
          </a:bodyPr>
          <a:lstStyle/>
          <a:p>
            <a:r>
              <a:rPr lang="pt-BR" dirty="0"/>
              <a:t>Tratamento dos Dados – </a:t>
            </a:r>
            <a:r>
              <a:rPr lang="pt-BR" dirty="0" err="1" smtClean="0"/>
              <a:t>Pivoteando</a:t>
            </a:r>
            <a:r>
              <a:rPr lang="pt-BR" dirty="0" smtClean="0"/>
              <a:t> e </a:t>
            </a:r>
            <a:r>
              <a:rPr lang="pt-BR" dirty="0" err="1" smtClean="0"/>
              <a:t>Unpivoteando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3643" y="788538"/>
            <a:ext cx="8775020" cy="5093091"/>
          </a:xfrm>
        </p:spPr>
        <p:txBody>
          <a:bodyPr/>
          <a:lstStyle/>
          <a:p>
            <a:r>
              <a:rPr lang="pt-BR" dirty="0" smtClean="0"/>
              <a:t>É muito comum, como já foi citado, usarmos o padrão de colunas para datas.</a:t>
            </a:r>
          </a:p>
          <a:p>
            <a:r>
              <a:rPr lang="pt-BR" dirty="0" smtClean="0"/>
              <a:t>Veremos que este é um </a:t>
            </a:r>
            <a:r>
              <a:rPr lang="pt-BR" dirty="0" err="1" smtClean="0"/>
              <a:t>Antipadrão</a:t>
            </a:r>
            <a:r>
              <a:rPr lang="pt-BR" dirty="0" smtClean="0"/>
              <a:t>, pois valores da mesma medida em vários anos não consistem em atributos diferentes, mas sim de registros de um mesmo atributo, que deveriam ter um atributo adicional com a data referente à medida</a:t>
            </a:r>
          </a:p>
          <a:p>
            <a:r>
              <a:rPr lang="pt-BR" dirty="0" smtClean="0"/>
              <a:t>Vamos montar um mini Modelo Dimensional com uma dimensão de Data, a partir de um exemplo citado na aula 1: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r="57624" b="63421"/>
          <a:stretch/>
        </p:blipFill>
        <p:spPr>
          <a:xfrm>
            <a:off x="823865" y="2954836"/>
            <a:ext cx="5315195" cy="276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82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Elementos do Power Query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 Power Query é um suplemento que pode ser instalado no Excel 2013 e no </a:t>
            </a:r>
            <a:r>
              <a:rPr lang="pt-BR" dirty="0"/>
              <a:t>E</a:t>
            </a:r>
            <a:r>
              <a:rPr lang="pt-BR" dirty="0" smtClean="0"/>
              <a:t>xcel 2010. Aparece a partir de Menu-&gt;Power Query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r>
              <a:rPr lang="pt-BR" dirty="0" smtClean="0"/>
              <a:t>No Excel 2016, ele foi incorporado. Não é mais um suplemento. E não aparece com o nome Power Query, mas sim “</a:t>
            </a:r>
            <a:r>
              <a:rPr lang="pt-BR" dirty="0" err="1" smtClean="0"/>
              <a:t>Get</a:t>
            </a:r>
            <a:r>
              <a:rPr lang="pt-BR" dirty="0" smtClean="0"/>
              <a:t> &amp; </a:t>
            </a:r>
            <a:r>
              <a:rPr lang="pt-BR" dirty="0" err="1" smtClean="0"/>
              <a:t>Transform</a:t>
            </a:r>
            <a:r>
              <a:rPr lang="pt-BR" dirty="0" smtClean="0"/>
              <a:t>” ou “Obter e Transformar”, em Menu-&gt;Dados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r="18264" b="84120"/>
          <a:stretch/>
        </p:blipFill>
        <p:spPr>
          <a:xfrm>
            <a:off x="210508" y="1735585"/>
            <a:ext cx="8458708" cy="99111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l="14231" r="70481" b="84279"/>
          <a:stretch/>
        </p:blipFill>
        <p:spPr>
          <a:xfrm>
            <a:off x="448408" y="3801776"/>
            <a:ext cx="1965096" cy="121863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/>
          <a:srcRect l="7212" r="79808" b="50813"/>
          <a:stretch/>
        </p:blipFill>
        <p:spPr>
          <a:xfrm>
            <a:off x="3824146" y="3801776"/>
            <a:ext cx="2022738" cy="271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4525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751"/>
            <a:ext cx="8888663" cy="881063"/>
          </a:xfrm>
        </p:spPr>
        <p:txBody>
          <a:bodyPr>
            <a:normAutofit/>
          </a:bodyPr>
          <a:lstStyle/>
          <a:p>
            <a:r>
              <a:rPr lang="pt-BR" dirty="0"/>
              <a:t>Tratamento dos Dados – </a:t>
            </a:r>
            <a:r>
              <a:rPr lang="pt-BR" dirty="0" err="1" smtClean="0"/>
              <a:t>Pivoteando</a:t>
            </a:r>
            <a:r>
              <a:rPr lang="pt-BR" dirty="0" smtClean="0"/>
              <a:t> e </a:t>
            </a:r>
            <a:r>
              <a:rPr lang="pt-BR" dirty="0" err="1" smtClean="0"/>
              <a:t>Unpivoteando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3643" y="788539"/>
            <a:ext cx="8775020" cy="904460"/>
          </a:xfrm>
        </p:spPr>
        <p:txBody>
          <a:bodyPr/>
          <a:lstStyle/>
          <a:p>
            <a:r>
              <a:rPr lang="pt-BR" dirty="0" smtClean="0"/>
              <a:t>Para transformar o ano em um novo atributo, vamos usar a função “Transformar Outras Colunas em Linhas”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r="61683" b="61095"/>
          <a:stretch/>
        </p:blipFill>
        <p:spPr>
          <a:xfrm>
            <a:off x="262549" y="1415772"/>
            <a:ext cx="7651151" cy="275577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r="66931" b="43206"/>
          <a:stretch/>
        </p:blipFill>
        <p:spPr>
          <a:xfrm>
            <a:off x="2576195" y="3821910"/>
            <a:ext cx="3023857" cy="312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162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751"/>
            <a:ext cx="8888663" cy="881063"/>
          </a:xfrm>
        </p:spPr>
        <p:txBody>
          <a:bodyPr>
            <a:normAutofit/>
          </a:bodyPr>
          <a:lstStyle/>
          <a:p>
            <a:r>
              <a:rPr lang="pt-BR" dirty="0"/>
              <a:t>Tratamento dos Dados – </a:t>
            </a:r>
            <a:r>
              <a:rPr lang="pt-BR" dirty="0" err="1" smtClean="0"/>
              <a:t>Pivoteando</a:t>
            </a:r>
            <a:r>
              <a:rPr lang="pt-BR" dirty="0" smtClean="0"/>
              <a:t> e </a:t>
            </a:r>
            <a:r>
              <a:rPr lang="pt-BR" dirty="0" err="1" smtClean="0"/>
              <a:t>Unpivoteando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3643" y="788538"/>
            <a:ext cx="8775020" cy="1462293"/>
          </a:xfrm>
        </p:spPr>
        <p:txBody>
          <a:bodyPr>
            <a:normAutofit fontScale="92500" lnSpcReduction="20000"/>
          </a:bodyPr>
          <a:lstStyle/>
          <a:p>
            <a:r>
              <a:rPr lang="pt-BR" dirty="0" smtClean="0"/>
              <a:t>Após a transformação é possível criar um Modelo Dimensional que abrirá mais possibilidades de consulta aos dados do que a tabela dinâmica tradicional</a:t>
            </a:r>
          </a:p>
          <a:p>
            <a:r>
              <a:rPr lang="pt-BR" dirty="0" smtClean="0"/>
              <a:t>Este Exemplo está em </a:t>
            </a:r>
            <a:r>
              <a:rPr lang="pt-BR" dirty="0"/>
              <a:t>\Exemplos\Power Query\Power Query - </a:t>
            </a:r>
            <a:r>
              <a:rPr lang="pt-BR" dirty="0" smtClean="0"/>
              <a:t>Exemplos.xlsx. Planilha “Relatório do </a:t>
            </a:r>
            <a:r>
              <a:rPr lang="pt-BR" dirty="0" err="1" smtClean="0"/>
              <a:t>Unpivot</a:t>
            </a:r>
            <a:endParaRPr lang="pt-BR" dirty="0" smtClean="0"/>
          </a:p>
          <a:p>
            <a:r>
              <a:rPr lang="pt-BR" dirty="0" smtClean="0"/>
              <a:t>Falaremos muito mais sobre Modelos Dimensionais e Power </a:t>
            </a:r>
            <a:r>
              <a:rPr lang="pt-BR" dirty="0" err="1" smtClean="0"/>
              <a:t>Pivot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7211" t="19451" r="43559" b="24729"/>
          <a:stretch/>
        </p:blipFill>
        <p:spPr>
          <a:xfrm>
            <a:off x="113643" y="2557625"/>
            <a:ext cx="3631880" cy="247563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2541" t="12436" r="39215" b="35000"/>
          <a:stretch/>
        </p:blipFill>
        <p:spPr>
          <a:xfrm>
            <a:off x="3824474" y="2557625"/>
            <a:ext cx="4985238" cy="360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441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751"/>
            <a:ext cx="8888663" cy="881063"/>
          </a:xfrm>
        </p:spPr>
        <p:txBody>
          <a:bodyPr>
            <a:normAutofit fontScale="90000"/>
          </a:bodyPr>
          <a:lstStyle/>
          <a:p>
            <a:r>
              <a:rPr lang="pt-BR" dirty="0"/>
              <a:t>Tratamento dos Dados – </a:t>
            </a:r>
            <a:r>
              <a:rPr lang="pt-BR" dirty="0" err="1" smtClean="0"/>
              <a:t>Pivoteando</a:t>
            </a:r>
            <a:r>
              <a:rPr lang="pt-BR" dirty="0" smtClean="0"/>
              <a:t> e </a:t>
            </a:r>
            <a:r>
              <a:rPr lang="pt-BR" dirty="0" err="1" smtClean="0"/>
              <a:t>Unpivoteando</a:t>
            </a:r>
            <a:r>
              <a:rPr lang="pt-BR" dirty="0" smtClean="0"/>
              <a:t> – Com células mescladas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3643" y="788538"/>
            <a:ext cx="8876448" cy="1737379"/>
          </a:xfrm>
        </p:spPr>
        <p:txBody>
          <a:bodyPr>
            <a:normAutofit/>
          </a:bodyPr>
          <a:lstStyle/>
          <a:p>
            <a:r>
              <a:rPr lang="pt-BR" dirty="0" smtClean="0"/>
              <a:t>Além de transformar colunas em linhas é possível fazer o contrário: transformar linhas em colunas</a:t>
            </a:r>
          </a:p>
          <a:p>
            <a:r>
              <a:rPr lang="pt-BR" dirty="0" smtClean="0"/>
              <a:t>Algumas vezes, temos dados em linhas que deveriam estar em colunas, pois fazem parte da mesma informação e são usadas sempre em conjunto</a:t>
            </a:r>
          </a:p>
          <a:p>
            <a:r>
              <a:rPr lang="pt-BR" dirty="0" smtClean="0"/>
              <a:t> </a:t>
            </a:r>
            <a:endParaRPr lang="pt-BR" dirty="0"/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r="25346" b="43556"/>
          <a:stretch/>
        </p:blipFill>
        <p:spPr>
          <a:xfrm>
            <a:off x="896293" y="2853601"/>
            <a:ext cx="6826313" cy="311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410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751"/>
            <a:ext cx="8888663" cy="881063"/>
          </a:xfrm>
        </p:spPr>
        <p:txBody>
          <a:bodyPr>
            <a:normAutofit fontScale="90000"/>
          </a:bodyPr>
          <a:lstStyle/>
          <a:p>
            <a:r>
              <a:rPr lang="pt-BR" dirty="0"/>
              <a:t>Tratamento dos Dados – </a:t>
            </a:r>
            <a:r>
              <a:rPr lang="pt-BR" dirty="0" err="1" smtClean="0"/>
              <a:t>Pivoteando</a:t>
            </a:r>
            <a:r>
              <a:rPr lang="pt-BR" dirty="0" smtClean="0"/>
              <a:t> e </a:t>
            </a:r>
            <a:r>
              <a:rPr lang="pt-BR" dirty="0" err="1" smtClean="0"/>
              <a:t>Unpivoteando</a:t>
            </a:r>
            <a:r>
              <a:rPr lang="pt-BR" dirty="0" smtClean="0"/>
              <a:t> – Com células mescladas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3643" y="788538"/>
            <a:ext cx="8939822" cy="1945609"/>
          </a:xfrm>
        </p:spPr>
        <p:txBody>
          <a:bodyPr>
            <a:normAutofit lnSpcReduction="10000"/>
          </a:bodyPr>
          <a:lstStyle/>
          <a:p>
            <a:r>
              <a:rPr lang="pt-BR" dirty="0" smtClean="0"/>
              <a:t>Primeiro temos que resolver a questão das células mescladas</a:t>
            </a:r>
          </a:p>
          <a:p>
            <a:r>
              <a:rPr lang="pt-BR" dirty="0" smtClean="0"/>
              <a:t>As células mescladas são uma ABERRAÇÃO que pode ser resolvida facilmente pelo Power Query quando são mescladas na vertical querendo representar que várias linhas significam a mesma coisa</a:t>
            </a:r>
          </a:p>
          <a:p>
            <a:r>
              <a:rPr lang="pt-BR" dirty="0" smtClean="0"/>
              <a:t>Devemos usar a função Transformar-&gt;Preenchimento para baixo, que repete o valor da linha para as linhas nulas abaixo</a:t>
            </a:r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r="73564" b="61095"/>
          <a:stretch/>
        </p:blipFill>
        <p:spPr>
          <a:xfrm>
            <a:off x="0" y="2788468"/>
            <a:ext cx="4231443" cy="220904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r="76238" b="59181"/>
          <a:stretch/>
        </p:blipFill>
        <p:spPr>
          <a:xfrm>
            <a:off x="5830432" y="2788468"/>
            <a:ext cx="2172832" cy="224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833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751"/>
            <a:ext cx="8888663" cy="881063"/>
          </a:xfrm>
        </p:spPr>
        <p:txBody>
          <a:bodyPr>
            <a:normAutofit fontScale="90000"/>
          </a:bodyPr>
          <a:lstStyle/>
          <a:p>
            <a:r>
              <a:rPr lang="pt-BR" dirty="0"/>
              <a:t>Tratamento dos Dados – </a:t>
            </a:r>
            <a:r>
              <a:rPr lang="pt-BR" dirty="0" err="1" smtClean="0"/>
              <a:t>Pivoteando</a:t>
            </a:r>
            <a:r>
              <a:rPr lang="pt-BR" dirty="0" smtClean="0"/>
              <a:t> e </a:t>
            </a:r>
            <a:r>
              <a:rPr lang="pt-BR" dirty="0" err="1" smtClean="0"/>
              <a:t>Unpivoteando</a:t>
            </a:r>
            <a:r>
              <a:rPr lang="pt-BR" dirty="0" smtClean="0"/>
              <a:t> – Com células mescladas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3643" y="788538"/>
            <a:ext cx="8939822" cy="1945609"/>
          </a:xfrm>
        </p:spPr>
        <p:txBody>
          <a:bodyPr>
            <a:normAutofit/>
          </a:bodyPr>
          <a:lstStyle/>
          <a:p>
            <a:endParaRPr lang="pt-BR" dirty="0" smtClean="0"/>
          </a:p>
          <a:p>
            <a:r>
              <a:rPr lang="pt-BR" dirty="0" smtClean="0"/>
              <a:t>Agora podemos realizar o PIVOT das linhas em colunas</a:t>
            </a:r>
          </a:p>
          <a:p>
            <a:r>
              <a:rPr lang="pt-BR" dirty="0" smtClean="0"/>
              <a:t>Temos que usar a função Transformar-&gt;Coluna Dinâmica</a:t>
            </a:r>
            <a:endParaRPr lang="pt-BR" dirty="0"/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r="61881" b="51884"/>
          <a:stretch/>
        </p:blipFill>
        <p:spPr>
          <a:xfrm>
            <a:off x="113643" y="2287010"/>
            <a:ext cx="4718961" cy="211297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r="73465" b="69228"/>
          <a:stretch/>
        </p:blipFill>
        <p:spPr>
          <a:xfrm>
            <a:off x="5729870" y="2287010"/>
            <a:ext cx="2426329" cy="169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888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751"/>
            <a:ext cx="8888663" cy="881063"/>
          </a:xfrm>
        </p:spPr>
        <p:txBody>
          <a:bodyPr>
            <a:normAutofit fontScale="90000"/>
          </a:bodyPr>
          <a:lstStyle/>
          <a:p>
            <a:r>
              <a:rPr lang="pt-BR" dirty="0"/>
              <a:t>Tratamento dos Dados – </a:t>
            </a:r>
            <a:r>
              <a:rPr lang="pt-BR" dirty="0" err="1" smtClean="0"/>
              <a:t>Pivoteando</a:t>
            </a:r>
            <a:r>
              <a:rPr lang="pt-BR" dirty="0" smtClean="0"/>
              <a:t> e </a:t>
            </a:r>
            <a:r>
              <a:rPr lang="pt-BR" dirty="0" err="1" smtClean="0"/>
              <a:t>Unpivoteando</a:t>
            </a:r>
            <a:r>
              <a:rPr lang="pt-BR" dirty="0" smtClean="0"/>
              <a:t> – Com células mescladas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3643" y="788538"/>
            <a:ext cx="8939822" cy="1945609"/>
          </a:xfrm>
        </p:spPr>
        <p:txBody>
          <a:bodyPr>
            <a:normAutofit/>
          </a:bodyPr>
          <a:lstStyle/>
          <a:p>
            <a:endParaRPr lang="pt-BR" dirty="0" smtClean="0"/>
          </a:p>
          <a:p>
            <a:r>
              <a:rPr lang="pt-BR" dirty="0" smtClean="0"/>
              <a:t>Agora temos as informações do mesmo registro juntas e podemos realizar cálculos baseados nelas com mais facilidade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r="61881" b="67581"/>
          <a:stretch/>
        </p:blipFill>
        <p:spPr>
          <a:xfrm>
            <a:off x="977773" y="2373355"/>
            <a:ext cx="5150013" cy="263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389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751"/>
            <a:ext cx="8888663" cy="881063"/>
          </a:xfrm>
        </p:spPr>
        <p:txBody>
          <a:bodyPr>
            <a:normAutofit/>
          </a:bodyPr>
          <a:lstStyle/>
          <a:p>
            <a:r>
              <a:rPr lang="pt-BR" dirty="0" smtClean="0"/>
              <a:t>Organização das Consultas Power Query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3643" y="788538"/>
            <a:ext cx="8939822" cy="1945609"/>
          </a:xfrm>
        </p:spPr>
        <p:txBody>
          <a:bodyPr>
            <a:normAutofit lnSpcReduction="10000"/>
          </a:bodyPr>
          <a:lstStyle/>
          <a:p>
            <a:r>
              <a:rPr lang="pt-BR" dirty="0" smtClean="0"/>
              <a:t>É importante utilizar os recursos de documentação da própria ferramenta, além de recursos externos se necessário </a:t>
            </a:r>
          </a:p>
          <a:p>
            <a:r>
              <a:rPr lang="pt-BR" dirty="0" smtClean="0"/>
              <a:t>As consultas relacionadas podem ser colocadas em grupos</a:t>
            </a:r>
          </a:p>
          <a:p>
            <a:r>
              <a:rPr lang="pt-BR" dirty="0" smtClean="0"/>
              <a:t>Os grupos podem ser ordenados de uma forma que faça sentido</a:t>
            </a:r>
          </a:p>
          <a:p>
            <a:r>
              <a:rPr lang="pt-BR" dirty="0" smtClean="0"/>
              <a:t>Abaixo, uma aplicação que importa dados para um Modelo </a:t>
            </a:r>
            <a:r>
              <a:rPr lang="pt-BR" dirty="0"/>
              <a:t>D</a:t>
            </a:r>
            <a:r>
              <a:rPr lang="pt-BR" dirty="0" smtClean="0"/>
              <a:t>imensional. Dentro de “Leitura dos Dados”, as pastas estão dispostas em ordem de execução</a:t>
            </a:r>
          </a:p>
          <a:p>
            <a:endParaRPr lang="pt-BR" dirty="0" smtClean="0"/>
          </a:p>
          <a:p>
            <a:endParaRPr lang="pt-BR" dirty="0" smtClean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48910" t="10311" r="854" b="37974"/>
          <a:stretch/>
        </p:blipFill>
        <p:spPr>
          <a:xfrm>
            <a:off x="715222" y="3078179"/>
            <a:ext cx="5866647" cy="364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9440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751"/>
            <a:ext cx="8888663" cy="881063"/>
          </a:xfrm>
        </p:spPr>
        <p:txBody>
          <a:bodyPr>
            <a:normAutofit/>
          </a:bodyPr>
          <a:lstStyle/>
          <a:p>
            <a:r>
              <a:rPr lang="pt-BR" dirty="0" smtClean="0"/>
              <a:t>Organização das Consultas Power Query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3643" y="788538"/>
            <a:ext cx="8939822" cy="1194171"/>
          </a:xfrm>
        </p:spPr>
        <p:txBody>
          <a:bodyPr>
            <a:normAutofit/>
          </a:bodyPr>
          <a:lstStyle/>
          <a:p>
            <a:r>
              <a:rPr lang="pt-BR" dirty="0" smtClean="0"/>
              <a:t>Tanto os grupos quanto as consultas, individualmente, possuem um campo de descrição, onde podemos escrever o que a consulta faz</a:t>
            </a:r>
          </a:p>
          <a:p>
            <a:r>
              <a:rPr lang="pt-BR" dirty="0" smtClean="0"/>
              <a:t>No caso dos grupos, a descrição aparece no painel principal do Power Query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t="8203" r="59802" b="38765"/>
          <a:stretch/>
        </p:blipFill>
        <p:spPr>
          <a:xfrm>
            <a:off x="371191" y="2299581"/>
            <a:ext cx="6558235" cy="306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890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Elementos do Power Query - Consulta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 elemento principal do Power Query é a consulta.</a:t>
            </a:r>
          </a:p>
          <a:p>
            <a:endParaRPr lang="pt-BR" dirty="0"/>
          </a:p>
          <a:p>
            <a:r>
              <a:rPr lang="pt-BR" dirty="0" smtClean="0"/>
              <a:t>A consulta é definida por um conjunto de passos que recebe um (ou mais) conjuntos de dados, executa transformações, e devolve um conjunto de dados</a:t>
            </a:r>
          </a:p>
          <a:p>
            <a:endParaRPr lang="pt-BR" dirty="0"/>
          </a:p>
          <a:p>
            <a:r>
              <a:rPr lang="pt-BR" dirty="0"/>
              <a:t>Um conjunto de dados pode ser de vários tipos:</a:t>
            </a:r>
          </a:p>
          <a:p>
            <a:pPr lvl="1"/>
            <a:r>
              <a:rPr lang="pt-BR" b="1" dirty="0" smtClean="0"/>
              <a:t>Tabela</a:t>
            </a:r>
            <a:r>
              <a:rPr lang="pt-BR" dirty="0" smtClean="0"/>
              <a:t>: conjunto </a:t>
            </a:r>
            <a:r>
              <a:rPr lang="pt-BR" dirty="0"/>
              <a:t>de registros (linhas) com atributos (colunas</a:t>
            </a:r>
            <a:r>
              <a:rPr lang="pt-BR" dirty="0" smtClean="0"/>
              <a:t>). </a:t>
            </a:r>
            <a:r>
              <a:rPr lang="pt-BR" b="1" dirty="0"/>
              <a:t>Este é o tipo de conjunto de dados mais usado</a:t>
            </a:r>
          </a:p>
          <a:p>
            <a:pPr lvl="1"/>
            <a:r>
              <a:rPr lang="pt-BR" b="1" dirty="0" smtClean="0"/>
              <a:t>Lista: </a:t>
            </a:r>
            <a:r>
              <a:rPr lang="pt-BR" dirty="0" smtClean="0"/>
              <a:t>um vetor de dados</a:t>
            </a:r>
          </a:p>
          <a:p>
            <a:pPr lvl="1"/>
            <a:r>
              <a:rPr lang="pt-BR" b="1" dirty="0" smtClean="0"/>
              <a:t>Valor</a:t>
            </a:r>
            <a:r>
              <a:rPr lang="pt-BR" dirty="0" smtClean="0"/>
              <a:t>: um valor escalar, que pode ser inteiro, decimal, data, data/hora, texto </a:t>
            </a:r>
            <a:r>
              <a:rPr lang="pt-BR" dirty="0" err="1" smtClean="0"/>
              <a:t>etc</a:t>
            </a:r>
            <a:endParaRPr lang="pt-BR" dirty="0" smtClean="0"/>
          </a:p>
          <a:p>
            <a:pPr lvl="1"/>
            <a:r>
              <a:rPr lang="pt-BR" b="1" dirty="0" smtClean="0"/>
              <a:t>Registro (Record): </a:t>
            </a:r>
            <a:r>
              <a:rPr lang="pt-BR" dirty="0" smtClean="0"/>
              <a:t>um conjunto de dados nomeados</a:t>
            </a:r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5927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Elementos do Power Query - Consulta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Para visualizar as consultas existentes, basta acessar Menu-&gt;Power Query-&gt;Mostrar painel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r>
              <a:rPr lang="pt-BR" dirty="0" smtClean="0"/>
              <a:t>As consultas podem ser divididas em pastas para melhor organização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34039" r="3173" b="43941"/>
          <a:stretch/>
        </p:blipFill>
        <p:spPr>
          <a:xfrm>
            <a:off x="975946" y="1674039"/>
            <a:ext cx="5178670" cy="278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97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Elementos do Power Query - Consulta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3644" y="906233"/>
            <a:ext cx="8775020" cy="5093091"/>
          </a:xfrm>
        </p:spPr>
        <p:txBody>
          <a:bodyPr/>
          <a:lstStyle/>
          <a:p>
            <a:r>
              <a:rPr lang="pt-BR" dirty="0" smtClean="0"/>
              <a:t>É possível criar consultas a partir uma outra de duas formas:</a:t>
            </a:r>
          </a:p>
          <a:p>
            <a:pPr lvl="1"/>
            <a:r>
              <a:rPr lang="pt-BR" dirty="0" smtClean="0"/>
              <a:t>Duplicação: os passos de uma consulta são completamente copiados para uma nova consulta que recebe outro nome. </a:t>
            </a:r>
            <a:r>
              <a:rPr lang="pt-BR" b="1" dirty="0" smtClean="0"/>
              <a:t>Devemos usar este método com parcimônia, pois implica em duplicação de código. Em caso de manutenção, precisamos mexer em dois lugares</a:t>
            </a:r>
          </a:p>
          <a:p>
            <a:pPr lvl="1"/>
            <a:r>
              <a:rPr lang="pt-BR" dirty="0" smtClean="0"/>
              <a:t>Referência: uma nova consulta é criada tendo como fonte a consulta original. Não duplica código</a:t>
            </a:r>
          </a:p>
          <a:p>
            <a:r>
              <a:rPr lang="pt-BR" dirty="0" smtClean="0"/>
              <a:t>Estas funcionalidades são mostradas ao se clicar com o botão direito em uma consulta</a:t>
            </a:r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46634" t="28020" r="43564" b="19227"/>
          <a:stretch/>
        </p:blipFill>
        <p:spPr>
          <a:xfrm>
            <a:off x="5762252" y="3313568"/>
            <a:ext cx="1770230" cy="337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426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Elementos do Power Query - Consulta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3644" y="848083"/>
            <a:ext cx="8775020" cy="5093091"/>
          </a:xfrm>
        </p:spPr>
        <p:txBody>
          <a:bodyPr/>
          <a:lstStyle/>
          <a:p>
            <a:r>
              <a:rPr lang="pt-BR" dirty="0" smtClean="0"/>
              <a:t>A consulta Power Query pode encaminhar seus resultados, ou “CARREGAR”, de três formas: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 smtClean="0"/>
              <a:t>Para lugar nenhum. Neste caso ela vira uma consulta de “somente conexão”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 smtClean="0"/>
              <a:t>Para uma Tabela (</a:t>
            </a:r>
            <a:r>
              <a:rPr lang="pt-BR" dirty="0" err="1" smtClean="0"/>
              <a:t>ListObject</a:t>
            </a:r>
            <a:r>
              <a:rPr lang="pt-BR" dirty="0" smtClean="0"/>
              <a:t>), em uma Planilha da Pasta de Trabalho. Neste caso, se a consulta tiver mais de 1 milhão de registros, apenas os primeiros são carregados.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 smtClean="0"/>
              <a:t>Para o </a:t>
            </a:r>
            <a:r>
              <a:rPr lang="pt-BR" b="1" dirty="0" smtClean="0"/>
              <a:t>Modelo de Dados do Excel.</a:t>
            </a:r>
            <a:r>
              <a:rPr lang="pt-BR" dirty="0" smtClean="0"/>
              <a:t> O </a:t>
            </a:r>
            <a:r>
              <a:rPr lang="pt-BR" b="1" dirty="0" smtClean="0"/>
              <a:t>Modelo de Dados do Excel </a:t>
            </a:r>
            <a:r>
              <a:rPr lang="pt-BR" dirty="0" smtClean="0"/>
              <a:t>é o modelo sobre o qual o </a:t>
            </a:r>
            <a:r>
              <a:rPr lang="pt-BR" b="1" dirty="0" smtClean="0"/>
              <a:t>Power </a:t>
            </a:r>
            <a:r>
              <a:rPr lang="pt-BR" b="1" dirty="0" err="1" smtClean="0"/>
              <a:t>Pivot</a:t>
            </a:r>
            <a:r>
              <a:rPr lang="pt-BR" dirty="0" smtClean="0"/>
              <a:t> é construído. </a:t>
            </a:r>
            <a:r>
              <a:rPr lang="pt-BR" b="1" dirty="0" smtClean="0"/>
              <a:t>O EXCEL 2010 NÃO PERMITE ESTA OPÇÃO</a:t>
            </a:r>
          </a:p>
          <a:p>
            <a:pPr marL="0" indent="0">
              <a:buNone/>
            </a:pPr>
            <a:r>
              <a:rPr lang="pt-BR" dirty="0" smtClean="0"/>
              <a:t>As formas 2 e 3 PODEM SER ESCOLHIDAS AO MESMO TEMPO</a:t>
            </a:r>
            <a:endParaRPr lang="pt-BR" dirty="0"/>
          </a:p>
          <a:p>
            <a:r>
              <a:rPr lang="pt-BR" dirty="0" smtClean="0"/>
              <a:t>Uma das formas de escolher o carregamento da consulta Power Query é clicando com o botão direito na consulta e clicando em “Carregar Para...”</a:t>
            </a:r>
          </a:p>
          <a:p>
            <a:pPr marL="342900" indent="-342900">
              <a:buFont typeface="+mj-lt"/>
              <a:buAutoNum type="arabicPeriod"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457200" lvl="1" indent="0">
              <a:buNone/>
            </a:pPr>
            <a:endParaRPr lang="pt-BR" dirty="0" smtClean="0"/>
          </a:p>
          <a:p>
            <a:pPr lvl="1"/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413" y="4167553"/>
            <a:ext cx="2466125" cy="2312377"/>
          </a:xfrm>
          <a:prstGeom prst="rect">
            <a:avLst/>
          </a:prstGeom>
        </p:spPr>
      </p:pic>
      <p:cxnSp>
        <p:nvCxnSpPr>
          <p:cNvPr id="7" name="Conector de seta reta 6"/>
          <p:cNvCxnSpPr>
            <a:stCxn id="11" idx="2"/>
          </p:cNvCxnSpPr>
          <p:nvPr/>
        </p:nvCxnSpPr>
        <p:spPr>
          <a:xfrm>
            <a:off x="2096965" y="5126020"/>
            <a:ext cx="3046535" cy="808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527400" y="4787466"/>
            <a:ext cx="3139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smtClean="0"/>
              <a:t>Esta opção não existe no Excel 2010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7879529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Azul Quente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Personalizada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AA429">
            <a:alpha val="34000"/>
          </a:srgbClr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E906647B38C4F43B534A1110B2ADE8B" ma:contentTypeVersion="0" ma:contentTypeDescription="Crie um novo documento." ma:contentTypeScope="" ma:versionID="82674521056be81c60797bc9f4f38248">
  <xsd:schema xmlns:xsd="http://www.w3.org/2001/XMLSchema" xmlns:p="http://schemas.microsoft.com/office/2006/metadata/properties" targetNamespace="http://schemas.microsoft.com/office/2006/metadata/properties" ma:root="true" ma:fieldsID="834597303d62dd03ddcd59f56325a21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 ma:readOnly="true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910D7D7E-6E52-4FEC-ACD0-D705ABBF7845}">
  <ds:schemaRefs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elements/1.1/"/>
    <ds:schemaRef ds:uri="http://purl.org/dc/dcmitype/"/>
    <ds:schemaRef ds:uri="http://purl.org/dc/terms/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E9449CA4-20A7-4C54-8484-0BDAD6D15F2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303BABD-B815-4984-B2FE-7F29B947E5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10766</TotalTime>
  <Words>3375</Words>
  <Application>Microsoft Office PowerPoint</Application>
  <PresentationFormat>Apresentação na tela (4:3)</PresentationFormat>
  <Paragraphs>392</Paragraphs>
  <Slides>57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Calibri Light</vt:lpstr>
      <vt:lpstr>Tema do Office</vt:lpstr>
      <vt:lpstr>Excel para BI Self Service</vt:lpstr>
      <vt:lpstr>Aula 5: Power Query básico</vt:lpstr>
      <vt:lpstr>Arquitetura Self Service BI de Referência</vt:lpstr>
      <vt:lpstr>Arquitetura BI de Referência</vt:lpstr>
      <vt:lpstr>Elementos do Power Query</vt:lpstr>
      <vt:lpstr>Elementos do Power Query - Consulta</vt:lpstr>
      <vt:lpstr>Elementos do Power Query - Consulta</vt:lpstr>
      <vt:lpstr>Elementos do Power Query - Consulta</vt:lpstr>
      <vt:lpstr>Elementos do Power Query - Consulta</vt:lpstr>
      <vt:lpstr>Elementos do Power Query – Editor de Consultas</vt:lpstr>
      <vt:lpstr>Configurações iniciais</vt:lpstr>
      <vt:lpstr>Configurações iniciais</vt:lpstr>
      <vt:lpstr>Fontes de Dados</vt:lpstr>
      <vt:lpstr>Fontes de Dados - WEB</vt:lpstr>
      <vt:lpstr>Fontes de Dados - WEB</vt:lpstr>
      <vt:lpstr>Fontes de Dados - WEB</vt:lpstr>
      <vt:lpstr>Fontes de Dados - WEB</vt:lpstr>
      <vt:lpstr>Fontes de Dados - WEB</vt:lpstr>
      <vt:lpstr>Fontes de Dados – Do arquivo - Excel</vt:lpstr>
      <vt:lpstr>Fontes de Dados – Do arquivo - Excel</vt:lpstr>
      <vt:lpstr>Fontes de Dados – Do arquivo – Texto/CSV </vt:lpstr>
      <vt:lpstr>Fontes de Dados – Do arquivo – XML</vt:lpstr>
      <vt:lpstr>Fontes de Dados – Do arquivo – JSON</vt:lpstr>
      <vt:lpstr>Fontes de Dados – Do Banco de Dados</vt:lpstr>
      <vt:lpstr>Fontes de Dados – De uma tabela (ListObject) do próprio arquivo</vt:lpstr>
      <vt:lpstr>Tratamento dos Dados</vt:lpstr>
      <vt:lpstr>Tratamento dos Dados</vt:lpstr>
      <vt:lpstr>Tratamento dos Dados</vt:lpstr>
      <vt:lpstr>Tratamento dos Dados</vt:lpstr>
      <vt:lpstr>Tratamento dos Dados – Selecionando Colunas</vt:lpstr>
      <vt:lpstr>Tratamento dos Dados – Filtrando as Linhas</vt:lpstr>
      <vt:lpstr>Tratamento dos Dados – Filtrando as Linhas</vt:lpstr>
      <vt:lpstr>Tratamento dos Dados – Tipos de Dados</vt:lpstr>
      <vt:lpstr>Tratamento dos Dados – Tipos de Dados</vt:lpstr>
      <vt:lpstr>Tratamento dos Dados – Primeira linha como cabeçalho</vt:lpstr>
      <vt:lpstr>Tratamento dos Dados – Operações nos valores das colunas – Transformar x Adicionar Colunas</vt:lpstr>
      <vt:lpstr>Tratamento dos Dados – Operações nos valores das colunas – Transformar x Adicionar Colunas</vt:lpstr>
      <vt:lpstr>Tratamento dos Dados – Operações nos valores das colunas – Transformar x Adicionar Colunas</vt:lpstr>
      <vt:lpstr>Tratamento dos Dados – Operações nos valores das colunas – Transformar x Adicionar Colunas</vt:lpstr>
      <vt:lpstr>Tratamento dos Dados – Adicionar Nova Coluna Personalizada</vt:lpstr>
      <vt:lpstr>Tratamento dos Dados – Adicionar Nova Coluna Personalizada</vt:lpstr>
      <vt:lpstr>Tratamento dos Dados – Juntando Consultas</vt:lpstr>
      <vt:lpstr>Tratamento dos Dados – Juntando Consultas</vt:lpstr>
      <vt:lpstr>Tratamento dos Dados – Juntando Consultas</vt:lpstr>
      <vt:lpstr>Tratamento dos Dados – Juntando Consultas</vt:lpstr>
      <vt:lpstr>Tratamento dos Dados – Juntando Consultas</vt:lpstr>
      <vt:lpstr>Tratamento dos Dados – Juntando Consultas</vt:lpstr>
      <vt:lpstr>Tratamento dos Dados – Agrupando e consolidando</vt:lpstr>
      <vt:lpstr>Tratamento dos Dados – Pivoteando e Unpivoteando</vt:lpstr>
      <vt:lpstr>Tratamento dos Dados – Pivoteando e Unpivoteando</vt:lpstr>
      <vt:lpstr>Tratamento dos Dados – Pivoteando e Unpivoteando</vt:lpstr>
      <vt:lpstr>Tratamento dos Dados – Pivoteando e Unpivoteando – Com células mescladas</vt:lpstr>
      <vt:lpstr>Tratamento dos Dados – Pivoteando e Unpivoteando – Com células mescladas</vt:lpstr>
      <vt:lpstr>Tratamento dos Dados – Pivoteando e Unpivoteando – Com células mescladas</vt:lpstr>
      <vt:lpstr>Tratamento dos Dados – Pivoteando e Unpivoteando – Com células mescladas</vt:lpstr>
      <vt:lpstr>Organização das Consultas Power Query</vt:lpstr>
      <vt:lpstr>Organização das Consultas Power Query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Carlos Henrique Brasil de Carvalho</dc:creator>
  <cp:lastModifiedBy>Bruno Mauricio Rodrigues Crotman</cp:lastModifiedBy>
  <cp:revision>535</cp:revision>
  <cp:lastPrinted>2017-01-26T16:55:59Z</cp:lastPrinted>
  <dcterms:created xsi:type="dcterms:W3CDTF">2016-08-28T16:01:47Z</dcterms:created>
  <dcterms:modified xsi:type="dcterms:W3CDTF">2017-11-21T10:26:08Z</dcterms:modified>
</cp:coreProperties>
</file>